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6"/>
  </p:notesMasterIdLst>
  <p:sldIdLst>
    <p:sldId id="256" r:id="rId2"/>
    <p:sldId id="257" r:id="rId3"/>
    <p:sldId id="260" r:id="rId4"/>
    <p:sldId id="262" r:id="rId5"/>
    <p:sldId id="259" r:id="rId6"/>
    <p:sldId id="261" r:id="rId7"/>
    <p:sldId id="273" r:id="rId8"/>
    <p:sldId id="269" r:id="rId9"/>
    <p:sldId id="276" r:id="rId10"/>
    <p:sldId id="274" r:id="rId11"/>
    <p:sldId id="277" r:id="rId12"/>
    <p:sldId id="263" r:id="rId13"/>
    <p:sldId id="278" r:id="rId14"/>
    <p:sldId id="272" r:id="rId15"/>
  </p:sldIdLst>
  <p:sldSz cx="12192000" cy="6858000"/>
  <p:notesSz cx="6858000" cy="12192000"/>
  <p:embeddedFontLst>
    <p:embeddedFont>
      <p:font typeface="Poppins" pitchFamily="2" charset="77"/>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76"/>
    <p:restoredTop sz="93146"/>
  </p:normalViewPr>
  <p:slideViewPr>
    <p:cSldViewPr snapToGrid="0" snapToObjects="1">
      <p:cViewPr varScale="1">
        <p:scale>
          <a:sx n="146" d="100"/>
          <a:sy n="146" d="100"/>
        </p:scale>
        <p:origin x="912" y="1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9821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260869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368709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3413090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5767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3912676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668266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5.svg"/></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4.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2.xml"/><Relationship Id="rId16"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5.svg"/><Relationship Id="rId9" Type="http://schemas.openxmlformats.org/officeDocument/2006/relationships/image" Target="../media/image34.png"/><Relationship Id="rId1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18" Type="http://schemas.openxmlformats.org/officeDocument/2006/relationships/image" Target="../media/image56.svg"/><Relationship Id="rId3" Type="http://schemas.openxmlformats.org/officeDocument/2006/relationships/image" Target="../media/image4.png"/><Relationship Id="rId7" Type="http://schemas.openxmlformats.org/officeDocument/2006/relationships/image" Target="../media/image45.png"/><Relationship Id="rId12" Type="http://schemas.openxmlformats.org/officeDocument/2006/relationships/image" Target="../media/image50.svg"/><Relationship Id="rId17" Type="http://schemas.openxmlformats.org/officeDocument/2006/relationships/image" Target="../media/image55.png"/><Relationship Id="rId2" Type="http://schemas.openxmlformats.org/officeDocument/2006/relationships/notesSlide" Target="../notesSlides/notesSlide14.xml"/><Relationship Id="rId16" Type="http://schemas.openxmlformats.org/officeDocument/2006/relationships/image" Target="../media/image54.svg"/><Relationship Id="rId1" Type="http://schemas.openxmlformats.org/officeDocument/2006/relationships/slideLayout" Target="../slideLayouts/slideLayout1.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svg"/><Relationship Id="rId4" Type="http://schemas.openxmlformats.org/officeDocument/2006/relationships/image" Target="../media/image5.svg"/><Relationship Id="rId9" Type="http://schemas.openxmlformats.org/officeDocument/2006/relationships/image" Target="../media/image47.png"/><Relationship Id="rId14" Type="http://schemas.openxmlformats.org/officeDocument/2006/relationships/image" Target="../media/image52.sv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2.xml"/><Relationship Id="rId16" Type="http://schemas.openxmlformats.org/officeDocument/2006/relationships/image" Target="../media/image17.sv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2.png"/><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88952" cy="114271"/>
          </a:xfrm>
          <a:prstGeom prst="rect">
            <a:avLst/>
          </a:prstGeom>
        </p:spPr>
      </p:pic>
      <p:sp>
        <p:nvSpPr>
          <p:cNvPr id="3" name="Object 2"/>
          <p:cNvSpPr/>
          <p:nvPr/>
        </p:nvSpPr>
        <p:spPr>
          <a:xfrm>
            <a:off x="6094476" y="2358753"/>
            <a:ext cx="4891769" cy="1807869"/>
          </a:xfrm>
          <a:prstGeom prst="rect">
            <a:avLst/>
          </a:prstGeom>
          <a:noFill/>
        </p:spPr>
        <p:txBody>
          <a:bodyPr wrap="square" lIns="0" tIns="0" rIns="0" bIns="0" rtlCol="0" anchor="t"/>
          <a:lstStyle/>
          <a:p>
            <a:pPr algn="l">
              <a:lnSpc>
                <a:spcPts val="4747"/>
              </a:lnSpc>
              <a:buNone/>
            </a:pPr>
            <a:r>
              <a:rPr lang="en-US" sz="4400" kern="0" spc="45" dirty="0">
                <a:solidFill>
                  <a:srgbClr val="071023"/>
                </a:solidFill>
                <a:latin typeface="+mj-lt"/>
                <a:ea typeface="Poppins" pitchFamily="34" charset="-122"/>
                <a:cs typeface="Poppins" pitchFamily="34" charset="-120"/>
              </a:rPr>
              <a:t>Finding the best time to Purchase a Car in Singapore</a:t>
            </a:r>
            <a:endParaRPr lang="en-US" sz="4400" dirty="0">
              <a:latin typeface="+mj-lt"/>
            </a:endParaRPr>
          </a:p>
        </p:txBody>
      </p:sp>
      <p:sp>
        <p:nvSpPr>
          <p:cNvPr id="4" name="Object 3"/>
          <p:cNvSpPr/>
          <p:nvPr/>
        </p:nvSpPr>
        <p:spPr>
          <a:xfrm>
            <a:off x="6094476" y="4276132"/>
            <a:ext cx="4891769" cy="287901"/>
          </a:xfrm>
          <a:prstGeom prst="rect">
            <a:avLst/>
          </a:prstGeom>
          <a:noFill/>
        </p:spPr>
        <p:txBody>
          <a:bodyPr wrap="square" lIns="0" tIns="0" rIns="0" bIns="0" rtlCol="0" anchor="t"/>
          <a:lstStyle/>
          <a:p>
            <a:pPr algn="l">
              <a:lnSpc>
                <a:spcPts val="2268"/>
              </a:lnSpc>
              <a:spcBef>
                <a:spcPts val="845"/>
              </a:spcBef>
              <a:buNone/>
            </a:pPr>
            <a:r>
              <a:rPr lang="en-US" sz="1800" dirty="0">
                <a:solidFill>
                  <a:srgbClr val="071023"/>
                </a:solidFill>
                <a:latin typeface="+mj-lt"/>
                <a:ea typeface="Space Mono" pitchFamily="34" charset="-122"/>
                <a:cs typeface="Space Mono" pitchFamily="34" charset="-120"/>
              </a:rPr>
              <a:t>Insights &amp; Recommendations</a:t>
            </a:r>
            <a:endParaRPr lang="en-US" dirty="0">
              <a:latin typeface="+mj-lt"/>
            </a:endParaRPr>
          </a:p>
        </p:txBody>
      </p:sp>
      <p:pic>
        <p:nvPicPr>
          <p:cNvPr id="5" name="Object 4" descr="preencoded.png"/>
          <p:cNvPicPr>
            <a:picLocks noChangeAspect="1"/>
          </p:cNvPicPr>
          <p:nvPr/>
        </p:nvPicPr>
        <p:blipFill>
          <a:blip r:embed="rId5"/>
          <a:srcRect l="30226" r="13277"/>
          <a:stretch/>
        </p:blipFill>
        <p:spPr>
          <a:xfrm>
            <a:off x="0" y="114271"/>
            <a:ext cx="5713571" cy="674201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bject 6">
            <a:extLst>
              <a:ext uri="{FF2B5EF4-FFF2-40B4-BE49-F238E27FC236}">
                <a16:creationId xmlns:a16="http://schemas.microsoft.com/office/drawing/2014/main" id="{2D9B9AC7-DC4B-5F64-A3FB-D0DCBCCA8757}"/>
              </a:ext>
            </a:extLst>
          </p:cNvPr>
          <p:cNvSpPr/>
          <p:nvPr/>
        </p:nvSpPr>
        <p:spPr>
          <a:xfrm>
            <a:off x="6096000" y="468431"/>
            <a:ext cx="5523119" cy="2960569"/>
          </a:xfrm>
          <a:prstGeom prst="rect">
            <a:avLst/>
          </a:prstGeom>
          <a:solidFill>
            <a:srgbClr val="B9D5B1"/>
          </a:solidFill>
        </p:spPr>
        <p:txBody>
          <a:bodyPr/>
          <a:lstStyle/>
          <a:p>
            <a:endParaRPr lang="en-US">
              <a:latin typeface="+mj-lt"/>
            </a:endParaRPr>
          </a:p>
        </p:txBody>
      </p:sp>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88952" cy="85704"/>
          </a:xfrm>
          <a:prstGeom prst="rect">
            <a:avLst/>
          </a:prstGeom>
        </p:spPr>
      </p:pic>
      <p:pic>
        <p:nvPicPr>
          <p:cNvPr id="12" name="Picture 11">
            <a:extLst>
              <a:ext uri="{FF2B5EF4-FFF2-40B4-BE49-F238E27FC236}">
                <a16:creationId xmlns:a16="http://schemas.microsoft.com/office/drawing/2014/main" id="{846217D5-4E91-EAD9-EB34-06451A2D21CA}"/>
              </a:ext>
            </a:extLst>
          </p:cNvPr>
          <p:cNvPicPr>
            <a:picLocks noChangeAspect="1"/>
          </p:cNvPicPr>
          <p:nvPr/>
        </p:nvPicPr>
        <p:blipFill>
          <a:blip r:embed="rId5"/>
          <a:stretch>
            <a:fillRect/>
          </a:stretch>
        </p:blipFill>
        <p:spPr>
          <a:xfrm>
            <a:off x="965033" y="3655184"/>
            <a:ext cx="4267976" cy="2850453"/>
          </a:xfrm>
          <a:prstGeom prst="rect">
            <a:avLst/>
          </a:prstGeom>
        </p:spPr>
      </p:pic>
      <p:pic>
        <p:nvPicPr>
          <p:cNvPr id="13" name="Picture 12">
            <a:extLst>
              <a:ext uri="{FF2B5EF4-FFF2-40B4-BE49-F238E27FC236}">
                <a16:creationId xmlns:a16="http://schemas.microsoft.com/office/drawing/2014/main" id="{DF6913B1-F4FF-FAF5-21BE-596296A876BB}"/>
              </a:ext>
            </a:extLst>
          </p:cNvPr>
          <p:cNvPicPr>
            <a:picLocks noChangeAspect="1"/>
          </p:cNvPicPr>
          <p:nvPr/>
        </p:nvPicPr>
        <p:blipFill>
          <a:blip r:embed="rId6"/>
          <a:stretch>
            <a:fillRect/>
          </a:stretch>
        </p:blipFill>
        <p:spPr>
          <a:xfrm>
            <a:off x="5976896" y="3652836"/>
            <a:ext cx="4337085" cy="2896609"/>
          </a:xfrm>
          <a:prstGeom prst="rect">
            <a:avLst/>
          </a:prstGeom>
        </p:spPr>
      </p:pic>
      <p:sp>
        <p:nvSpPr>
          <p:cNvPr id="35" name="Object 11">
            <a:extLst>
              <a:ext uri="{FF2B5EF4-FFF2-40B4-BE49-F238E27FC236}">
                <a16:creationId xmlns:a16="http://schemas.microsoft.com/office/drawing/2014/main" id="{20627517-BB25-A145-E1BD-7BD7236C003E}"/>
              </a:ext>
            </a:extLst>
          </p:cNvPr>
          <p:cNvSpPr/>
          <p:nvPr/>
        </p:nvSpPr>
        <p:spPr>
          <a:xfrm>
            <a:off x="6317685" y="705394"/>
            <a:ext cx="4940412" cy="330926"/>
          </a:xfrm>
          <a:prstGeom prst="rect">
            <a:avLst/>
          </a:prstGeom>
          <a:noFill/>
        </p:spPr>
        <p:txBody>
          <a:bodyPr wrap="square" lIns="0" tIns="0" rIns="0" bIns="0" rtlCol="0" anchor="t"/>
          <a:lstStyle/>
          <a:p>
            <a:pPr marL="342900" indent="-342900">
              <a:lnSpc>
                <a:spcPts val="2100"/>
              </a:lnSpc>
              <a:spcBef>
                <a:spcPts val="192"/>
              </a:spcBef>
              <a:buFont typeface="Wingdings" pitchFamily="2" charset="2"/>
              <a:buChar char="v"/>
            </a:pPr>
            <a:r>
              <a:rPr lang="en-US" sz="2000" dirty="0">
                <a:solidFill>
                  <a:srgbClr val="071023"/>
                </a:solidFill>
                <a:latin typeface="+mj-lt"/>
                <a:ea typeface="Space Mono" pitchFamily="34" charset="-122"/>
                <a:cs typeface="Space Mono" pitchFamily="34" charset="-120"/>
              </a:rPr>
              <a:t>Downwards trending</a:t>
            </a:r>
          </a:p>
          <a:p>
            <a:pPr marL="342900" indent="-342900">
              <a:lnSpc>
                <a:spcPts val="2100"/>
              </a:lnSpc>
              <a:spcBef>
                <a:spcPts val="192"/>
              </a:spcBef>
              <a:buAutoNum type="arabicPeriod"/>
            </a:pPr>
            <a:endParaRPr lang="en-US" sz="2000" dirty="0">
              <a:solidFill>
                <a:srgbClr val="071023"/>
              </a:solidFill>
              <a:latin typeface="+mj-lt"/>
              <a:ea typeface="Space Mono" pitchFamily="34" charset="-122"/>
              <a:cs typeface="Space Mono" pitchFamily="34" charset="-120"/>
            </a:endParaRPr>
          </a:p>
          <a:p>
            <a:pPr>
              <a:lnSpc>
                <a:spcPts val="2100"/>
              </a:lnSpc>
              <a:spcBef>
                <a:spcPts val="192"/>
              </a:spcBef>
            </a:pPr>
            <a:endParaRPr lang="en-US" sz="2000" dirty="0">
              <a:solidFill>
                <a:srgbClr val="071023"/>
              </a:solidFill>
              <a:latin typeface="+mj-lt"/>
              <a:ea typeface="Space Mono" pitchFamily="34" charset="-122"/>
              <a:cs typeface="Space Mono" pitchFamily="34" charset="-120"/>
            </a:endParaRPr>
          </a:p>
          <a:p>
            <a:pPr>
              <a:lnSpc>
                <a:spcPts val="2100"/>
              </a:lnSpc>
              <a:spcBef>
                <a:spcPts val="192"/>
              </a:spcBef>
            </a:pPr>
            <a:endParaRPr lang="en-US" sz="2000" dirty="0">
              <a:solidFill>
                <a:srgbClr val="071023"/>
              </a:solidFill>
              <a:latin typeface="+mj-lt"/>
              <a:ea typeface="Space Mono" pitchFamily="34" charset="-122"/>
              <a:cs typeface="Space Mono" pitchFamily="34" charset="-120"/>
            </a:endParaRPr>
          </a:p>
          <a:p>
            <a:pPr>
              <a:lnSpc>
                <a:spcPts val="2100"/>
              </a:lnSpc>
              <a:spcBef>
                <a:spcPts val="192"/>
              </a:spcBef>
            </a:pPr>
            <a:endParaRPr lang="en-US" sz="2000" dirty="0">
              <a:solidFill>
                <a:srgbClr val="071023"/>
              </a:solidFill>
              <a:latin typeface="+mj-lt"/>
              <a:ea typeface="Space Mono" pitchFamily="34" charset="-122"/>
              <a:cs typeface="Space Mono" pitchFamily="34" charset="-120"/>
            </a:endParaRPr>
          </a:p>
          <a:p>
            <a:pPr>
              <a:lnSpc>
                <a:spcPts val="2100"/>
              </a:lnSpc>
              <a:spcBef>
                <a:spcPts val="192"/>
              </a:spcBef>
            </a:pPr>
            <a:endParaRPr lang="en-US" sz="2000" dirty="0">
              <a:solidFill>
                <a:srgbClr val="071023"/>
              </a:solidFill>
              <a:latin typeface="+mj-lt"/>
              <a:ea typeface="Space Mono" pitchFamily="34" charset="-122"/>
              <a:cs typeface="Space Mono" pitchFamily="34" charset="-120"/>
            </a:endParaRPr>
          </a:p>
          <a:p>
            <a:pPr>
              <a:lnSpc>
                <a:spcPts val="2100"/>
              </a:lnSpc>
              <a:spcBef>
                <a:spcPts val="192"/>
              </a:spcBef>
              <a:buNone/>
            </a:pPr>
            <a:endParaRPr lang="en-US" sz="2000" dirty="0">
              <a:latin typeface="+mj-lt"/>
            </a:endParaRPr>
          </a:p>
        </p:txBody>
      </p:sp>
      <p:sp>
        <p:nvSpPr>
          <p:cNvPr id="39" name="Object 11">
            <a:extLst>
              <a:ext uri="{FF2B5EF4-FFF2-40B4-BE49-F238E27FC236}">
                <a16:creationId xmlns:a16="http://schemas.microsoft.com/office/drawing/2014/main" id="{65B9414C-BA68-539E-F66F-E85BC64756CE}"/>
              </a:ext>
            </a:extLst>
          </p:cNvPr>
          <p:cNvSpPr/>
          <p:nvPr/>
        </p:nvSpPr>
        <p:spPr>
          <a:xfrm>
            <a:off x="6350053" y="2061248"/>
            <a:ext cx="4940412" cy="521527"/>
          </a:xfrm>
          <a:prstGeom prst="rect">
            <a:avLst/>
          </a:prstGeom>
          <a:noFill/>
        </p:spPr>
        <p:txBody>
          <a:bodyPr wrap="square" lIns="0" tIns="0" rIns="0" bIns="0" rtlCol="0" anchor="t"/>
          <a:lstStyle/>
          <a:p>
            <a:pPr marL="342900" indent="-342900">
              <a:lnSpc>
                <a:spcPts val="2100"/>
              </a:lnSpc>
              <a:spcBef>
                <a:spcPts val="192"/>
              </a:spcBef>
              <a:buFont typeface="Wingdings" pitchFamily="2" charset="2"/>
              <a:buChar char="v"/>
            </a:pPr>
            <a:r>
              <a:rPr lang="en-US" sz="2000" dirty="0">
                <a:solidFill>
                  <a:srgbClr val="071023"/>
                </a:solidFill>
                <a:latin typeface="+mj-lt"/>
                <a:ea typeface="Space Mono" pitchFamily="34" charset="-122"/>
                <a:cs typeface="Space Mono" pitchFamily="34" charset="-120"/>
              </a:rPr>
              <a:t>P-value (Cat A) = </a:t>
            </a:r>
            <a:r>
              <a:rPr lang="en-US" sz="2000" dirty="0">
                <a:latin typeface="+mj-lt"/>
              </a:rPr>
              <a:t>1.12e-20</a:t>
            </a:r>
            <a:r>
              <a:rPr lang="en-US" sz="2000" dirty="0">
                <a:solidFill>
                  <a:srgbClr val="071023"/>
                </a:solidFill>
                <a:latin typeface="+mj-lt"/>
                <a:ea typeface="Space Mono" pitchFamily="34" charset="-122"/>
                <a:cs typeface="Space Mono" pitchFamily="34" charset="-120"/>
              </a:rPr>
              <a:t> &lt;&lt; 0.05</a:t>
            </a:r>
          </a:p>
          <a:p>
            <a:pPr marL="342900" indent="-342900">
              <a:lnSpc>
                <a:spcPts val="2100"/>
              </a:lnSpc>
              <a:spcBef>
                <a:spcPts val="192"/>
              </a:spcBef>
              <a:buFont typeface="Wingdings" pitchFamily="2" charset="2"/>
              <a:buChar char="v"/>
            </a:pPr>
            <a:r>
              <a:rPr lang="en-US" sz="2000" dirty="0">
                <a:solidFill>
                  <a:srgbClr val="071023"/>
                </a:solidFill>
                <a:latin typeface="+mj-lt"/>
                <a:ea typeface="Space Mono" pitchFamily="34" charset="-122"/>
                <a:cs typeface="Space Mono" pitchFamily="34" charset="-120"/>
              </a:rPr>
              <a:t>P-value (Cat B) = </a:t>
            </a:r>
            <a:r>
              <a:rPr lang="en-US" sz="2000" dirty="0">
                <a:latin typeface="+mj-lt"/>
              </a:rPr>
              <a:t>7.02e-38</a:t>
            </a:r>
            <a:r>
              <a:rPr lang="en-US" sz="2000" dirty="0">
                <a:solidFill>
                  <a:srgbClr val="071023"/>
                </a:solidFill>
                <a:latin typeface="+mj-lt"/>
                <a:ea typeface="Space Mono" pitchFamily="34" charset="-122"/>
                <a:cs typeface="Space Mono" pitchFamily="34" charset="-120"/>
              </a:rPr>
              <a:t> &lt;&lt; 0.05</a:t>
            </a:r>
          </a:p>
          <a:p>
            <a:pPr marL="342900" indent="-342900">
              <a:lnSpc>
                <a:spcPts val="2100"/>
              </a:lnSpc>
              <a:spcBef>
                <a:spcPts val="192"/>
              </a:spcBef>
              <a:buFont typeface="Wingdings" pitchFamily="2" charset="2"/>
              <a:buChar char="v"/>
            </a:pPr>
            <a:endParaRPr lang="en-US" sz="2000" dirty="0">
              <a:solidFill>
                <a:srgbClr val="071023"/>
              </a:solidFill>
              <a:latin typeface="+mj-lt"/>
              <a:ea typeface="Space Mono" pitchFamily="34" charset="-122"/>
              <a:cs typeface="Space Mono" pitchFamily="34" charset="-120"/>
            </a:endParaRPr>
          </a:p>
          <a:p>
            <a:pPr marL="342900" indent="-342900">
              <a:lnSpc>
                <a:spcPts val="2100"/>
              </a:lnSpc>
              <a:spcBef>
                <a:spcPts val="192"/>
              </a:spcBef>
              <a:buAutoNum type="arabicPeriod"/>
            </a:pPr>
            <a:endParaRPr lang="en-US" sz="2000" dirty="0">
              <a:solidFill>
                <a:srgbClr val="071023"/>
              </a:solidFill>
              <a:latin typeface="+mj-lt"/>
              <a:ea typeface="Space Mono" pitchFamily="34" charset="-122"/>
              <a:cs typeface="Space Mono" pitchFamily="34" charset="-120"/>
            </a:endParaRPr>
          </a:p>
          <a:p>
            <a:pPr marL="342900" indent="-342900">
              <a:lnSpc>
                <a:spcPts val="2100"/>
              </a:lnSpc>
              <a:spcBef>
                <a:spcPts val="192"/>
              </a:spcBef>
              <a:buFont typeface="Wingdings" pitchFamily="2" charset="2"/>
              <a:buChar char="v"/>
            </a:pPr>
            <a:endParaRPr lang="en-US" sz="2000" dirty="0">
              <a:solidFill>
                <a:srgbClr val="071023"/>
              </a:solidFill>
              <a:latin typeface="+mj-lt"/>
              <a:ea typeface="Space Mono" pitchFamily="34" charset="-122"/>
              <a:cs typeface="Space Mono" pitchFamily="34" charset="-120"/>
            </a:endParaRPr>
          </a:p>
          <a:p>
            <a:pPr marL="342900" indent="-342900">
              <a:lnSpc>
                <a:spcPts val="2100"/>
              </a:lnSpc>
              <a:spcBef>
                <a:spcPts val="192"/>
              </a:spcBef>
              <a:buAutoNum type="arabicPeriod"/>
            </a:pPr>
            <a:endParaRPr lang="en-US" sz="2000" dirty="0">
              <a:solidFill>
                <a:srgbClr val="071023"/>
              </a:solidFill>
              <a:latin typeface="+mj-lt"/>
              <a:ea typeface="Space Mono" pitchFamily="34" charset="-122"/>
              <a:cs typeface="Space Mono" pitchFamily="34" charset="-120"/>
            </a:endParaRPr>
          </a:p>
          <a:p>
            <a:pPr>
              <a:lnSpc>
                <a:spcPts val="2100"/>
              </a:lnSpc>
              <a:spcBef>
                <a:spcPts val="192"/>
              </a:spcBef>
            </a:pPr>
            <a:endParaRPr lang="en-US" sz="2000" dirty="0">
              <a:solidFill>
                <a:srgbClr val="071023"/>
              </a:solidFill>
              <a:latin typeface="+mj-lt"/>
              <a:ea typeface="Space Mono" pitchFamily="34" charset="-122"/>
              <a:cs typeface="Space Mono" pitchFamily="34" charset="-120"/>
            </a:endParaRPr>
          </a:p>
          <a:p>
            <a:pPr>
              <a:lnSpc>
                <a:spcPts val="2100"/>
              </a:lnSpc>
              <a:spcBef>
                <a:spcPts val="192"/>
              </a:spcBef>
            </a:pPr>
            <a:endParaRPr lang="en-US" sz="2000" dirty="0">
              <a:solidFill>
                <a:srgbClr val="071023"/>
              </a:solidFill>
              <a:latin typeface="+mj-lt"/>
              <a:ea typeface="Space Mono" pitchFamily="34" charset="-122"/>
              <a:cs typeface="Space Mono" pitchFamily="34" charset="-120"/>
            </a:endParaRPr>
          </a:p>
          <a:p>
            <a:pPr>
              <a:lnSpc>
                <a:spcPts val="2100"/>
              </a:lnSpc>
              <a:spcBef>
                <a:spcPts val="192"/>
              </a:spcBef>
            </a:pPr>
            <a:endParaRPr lang="en-US" sz="2000" dirty="0">
              <a:solidFill>
                <a:srgbClr val="071023"/>
              </a:solidFill>
              <a:latin typeface="+mj-lt"/>
              <a:ea typeface="Space Mono" pitchFamily="34" charset="-122"/>
              <a:cs typeface="Space Mono" pitchFamily="34" charset="-120"/>
            </a:endParaRPr>
          </a:p>
          <a:p>
            <a:pPr>
              <a:lnSpc>
                <a:spcPts val="2100"/>
              </a:lnSpc>
              <a:spcBef>
                <a:spcPts val="192"/>
              </a:spcBef>
            </a:pPr>
            <a:endParaRPr lang="en-US" sz="2000" dirty="0">
              <a:solidFill>
                <a:srgbClr val="071023"/>
              </a:solidFill>
              <a:latin typeface="+mj-lt"/>
              <a:ea typeface="Space Mono" pitchFamily="34" charset="-122"/>
              <a:cs typeface="Space Mono" pitchFamily="34" charset="-120"/>
            </a:endParaRPr>
          </a:p>
          <a:p>
            <a:pPr>
              <a:lnSpc>
                <a:spcPts val="2100"/>
              </a:lnSpc>
              <a:spcBef>
                <a:spcPts val="192"/>
              </a:spcBef>
              <a:buNone/>
            </a:pPr>
            <a:endParaRPr lang="en-US" sz="2000" dirty="0">
              <a:latin typeface="+mj-lt"/>
            </a:endParaRPr>
          </a:p>
        </p:txBody>
      </p:sp>
      <p:sp>
        <p:nvSpPr>
          <p:cNvPr id="40" name="Object 11">
            <a:extLst>
              <a:ext uri="{FF2B5EF4-FFF2-40B4-BE49-F238E27FC236}">
                <a16:creationId xmlns:a16="http://schemas.microsoft.com/office/drawing/2014/main" id="{B4E17EA4-D515-7914-4B9D-0C83904D9DC8}"/>
              </a:ext>
            </a:extLst>
          </p:cNvPr>
          <p:cNvSpPr/>
          <p:nvPr/>
        </p:nvSpPr>
        <p:spPr>
          <a:xfrm>
            <a:off x="6317685" y="1133491"/>
            <a:ext cx="4940412" cy="691340"/>
          </a:xfrm>
          <a:prstGeom prst="rect">
            <a:avLst/>
          </a:prstGeom>
          <a:noFill/>
        </p:spPr>
        <p:txBody>
          <a:bodyPr wrap="square" lIns="0" tIns="0" rIns="0" bIns="0" rtlCol="0" anchor="t"/>
          <a:lstStyle/>
          <a:p>
            <a:pPr marL="342900" indent="-342900">
              <a:lnSpc>
                <a:spcPts val="2100"/>
              </a:lnSpc>
              <a:spcBef>
                <a:spcPts val="192"/>
              </a:spcBef>
              <a:buAutoNum type="arabicPeriod"/>
            </a:pPr>
            <a:endParaRPr lang="en-US" sz="2000" dirty="0">
              <a:solidFill>
                <a:srgbClr val="071023"/>
              </a:solidFill>
              <a:latin typeface="+mj-lt"/>
              <a:ea typeface="Space Mono" pitchFamily="34" charset="-122"/>
              <a:cs typeface="Space Mono" pitchFamily="34" charset="-120"/>
            </a:endParaRPr>
          </a:p>
          <a:p>
            <a:pPr marL="342900" indent="-342900">
              <a:lnSpc>
                <a:spcPts val="2100"/>
              </a:lnSpc>
              <a:spcBef>
                <a:spcPts val="192"/>
              </a:spcBef>
              <a:buFont typeface="Wingdings" pitchFamily="2" charset="2"/>
              <a:buChar char="v"/>
            </a:pPr>
            <a:r>
              <a:rPr lang="en-US" sz="2000" dirty="0">
                <a:solidFill>
                  <a:srgbClr val="071023"/>
                </a:solidFill>
                <a:latin typeface="+mj-lt"/>
                <a:ea typeface="Space Mono" pitchFamily="34" charset="-122"/>
                <a:cs typeface="Space Mono" pitchFamily="34" charset="-120"/>
              </a:rPr>
              <a:t>Negative Pearson correlation coefficient</a:t>
            </a:r>
            <a:endParaRPr lang="en-US" sz="2000" dirty="0">
              <a:latin typeface="+mj-lt"/>
            </a:endParaRPr>
          </a:p>
        </p:txBody>
      </p:sp>
      <p:sp>
        <p:nvSpPr>
          <p:cNvPr id="41" name="Oval 40">
            <a:extLst>
              <a:ext uri="{FF2B5EF4-FFF2-40B4-BE49-F238E27FC236}">
                <a16:creationId xmlns:a16="http://schemas.microsoft.com/office/drawing/2014/main" id="{752F4D98-FB77-2399-3A85-4E6B58AB4D3A}"/>
              </a:ext>
            </a:extLst>
          </p:cNvPr>
          <p:cNvSpPr/>
          <p:nvPr/>
        </p:nvSpPr>
        <p:spPr>
          <a:xfrm>
            <a:off x="3763336" y="3953691"/>
            <a:ext cx="513806" cy="513806"/>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Oval 41">
            <a:extLst>
              <a:ext uri="{FF2B5EF4-FFF2-40B4-BE49-F238E27FC236}">
                <a16:creationId xmlns:a16="http://schemas.microsoft.com/office/drawing/2014/main" id="{49A299AB-9C93-A450-7E55-C0D6C583AE1D}"/>
              </a:ext>
            </a:extLst>
          </p:cNvPr>
          <p:cNvSpPr/>
          <p:nvPr/>
        </p:nvSpPr>
        <p:spPr>
          <a:xfrm>
            <a:off x="8822088" y="3953691"/>
            <a:ext cx="513806" cy="513806"/>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Object 8">
            <a:extLst>
              <a:ext uri="{FF2B5EF4-FFF2-40B4-BE49-F238E27FC236}">
                <a16:creationId xmlns:a16="http://schemas.microsoft.com/office/drawing/2014/main" id="{30DC1F26-B896-E76C-53F2-A208233159AD}"/>
              </a:ext>
            </a:extLst>
          </p:cNvPr>
          <p:cNvSpPr/>
          <p:nvPr/>
        </p:nvSpPr>
        <p:spPr>
          <a:xfrm>
            <a:off x="6628694" y="2846132"/>
            <a:ext cx="5101268" cy="663137"/>
          </a:xfrm>
          <a:prstGeom prst="rect">
            <a:avLst/>
          </a:prstGeom>
          <a:noFill/>
        </p:spPr>
        <p:txBody>
          <a:bodyPr wrap="square" lIns="0" tIns="0" rIns="0" bIns="0" rtlCol="0" anchor="t"/>
          <a:lstStyle/>
          <a:p>
            <a:pPr algn="l">
              <a:lnSpc>
                <a:spcPts val="2100"/>
              </a:lnSpc>
              <a:spcBef>
                <a:spcPts val="1141"/>
              </a:spcBef>
              <a:buNone/>
            </a:pPr>
            <a:r>
              <a:rPr lang="en-US" sz="2400" dirty="0">
                <a:solidFill>
                  <a:schemeClr val="bg1"/>
                </a:solidFill>
                <a:latin typeface="+mj-lt"/>
              </a:rPr>
              <a:t>Quota &amp; Premium are negatively significant related!</a:t>
            </a:r>
          </a:p>
        </p:txBody>
      </p:sp>
      <p:pic>
        <p:nvPicPr>
          <p:cNvPr id="3" name="Picture 2">
            <a:extLst>
              <a:ext uri="{FF2B5EF4-FFF2-40B4-BE49-F238E27FC236}">
                <a16:creationId xmlns:a16="http://schemas.microsoft.com/office/drawing/2014/main" id="{387C6F2F-29EA-9337-650D-66A0B910E44C}"/>
              </a:ext>
            </a:extLst>
          </p:cNvPr>
          <p:cNvPicPr>
            <a:picLocks noChangeAspect="1"/>
          </p:cNvPicPr>
          <p:nvPr/>
        </p:nvPicPr>
        <p:blipFill>
          <a:blip r:embed="rId7"/>
          <a:stretch>
            <a:fillRect/>
          </a:stretch>
        </p:blipFill>
        <p:spPr>
          <a:xfrm>
            <a:off x="612608" y="543013"/>
            <a:ext cx="5372549" cy="2960569"/>
          </a:xfrm>
          <a:prstGeom prst="rect">
            <a:avLst/>
          </a:prstGeom>
        </p:spPr>
      </p:pic>
      <p:cxnSp>
        <p:nvCxnSpPr>
          <p:cNvPr id="6" name="Straight Arrow Connector 5">
            <a:extLst>
              <a:ext uri="{FF2B5EF4-FFF2-40B4-BE49-F238E27FC236}">
                <a16:creationId xmlns:a16="http://schemas.microsoft.com/office/drawing/2014/main" id="{5F89245E-9A6E-BBE6-848B-F693EA0B112C}"/>
              </a:ext>
            </a:extLst>
          </p:cNvPr>
          <p:cNvCxnSpPr/>
          <p:nvPr/>
        </p:nvCxnSpPr>
        <p:spPr>
          <a:xfrm flipH="1">
            <a:off x="2193805" y="1665174"/>
            <a:ext cx="462310" cy="54099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7AC0415-9022-2F0B-60A6-2E2E811D7FFE}"/>
              </a:ext>
            </a:extLst>
          </p:cNvPr>
          <p:cNvCxnSpPr/>
          <p:nvPr/>
        </p:nvCxnSpPr>
        <p:spPr>
          <a:xfrm flipH="1">
            <a:off x="1601628" y="1824831"/>
            <a:ext cx="462310" cy="54099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24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linds(horizontal)">
                                      <p:cBhvr>
                                        <p:cTn id="7" dur="500"/>
                                        <p:tgtEl>
                                          <p:spTgt spid="35"/>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blinds(horizontal)">
                                      <p:cBhvr>
                                        <p:cTn id="18" dur="500"/>
                                        <p:tgtEl>
                                          <p:spTgt spid="4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blinds(horizontal)">
                                      <p:cBhvr>
                                        <p:cTn id="21" dur="500"/>
                                        <p:tgtEl>
                                          <p:spTgt spid="42"/>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blinds(horizontal)">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blinds(horizontal)">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blinds(horizontal)">
                                      <p:cBhvr>
                                        <p:cTn id="3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p:bldP spid="40" grpId="0"/>
      <p:bldP spid="41" grpId="0" animBg="1"/>
      <p:bldP spid="42" grpId="0" animBg="1"/>
      <p:bldP spid="4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Question mark symbol">
            <a:extLst>
              <a:ext uri="{FF2B5EF4-FFF2-40B4-BE49-F238E27FC236}">
                <a16:creationId xmlns:a16="http://schemas.microsoft.com/office/drawing/2014/main" id="{800EC10A-BAB0-68BD-1EA7-72C94165DDC1}"/>
              </a:ext>
            </a:extLst>
          </p:cNvPr>
          <p:cNvPicPr>
            <a:picLocks noChangeAspect="1"/>
          </p:cNvPicPr>
          <p:nvPr/>
        </p:nvPicPr>
        <p:blipFill>
          <a:blip r:embed="rId3"/>
          <a:srcRect l="16834" r="16878"/>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p:nvSpPr>
          <p:cNvPr id="5" name="Object 4"/>
          <p:cNvSpPr/>
          <p:nvPr/>
        </p:nvSpPr>
        <p:spPr>
          <a:xfrm>
            <a:off x="477981" y="1122363"/>
            <a:ext cx="4233356"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100" dirty="0">
                <a:solidFill>
                  <a:srgbClr val="000000">
                    <a:alpha val="80000"/>
                  </a:srgbClr>
                </a:solidFill>
                <a:latin typeface="+mj-lt"/>
                <a:ea typeface="Space Mono" pitchFamily="34" charset="-122"/>
                <a:cs typeface="Space Mono" pitchFamily="34" charset="-120"/>
              </a:rPr>
              <a:t>Any correlations between period of purchase and COE premium?</a:t>
            </a:r>
            <a:endParaRPr lang="en-US" sz="4100" spc="35" dirty="0">
              <a:latin typeface="+mj-lt"/>
              <a:ea typeface="+mj-ea"/>
              <a:cs typeface="+mj-cs"/>
            </a:endParaRPr>
          </a:p>
        </p:txBody>
      </p:sp>
    </p:spTree>
    <p:extLst>
      <p:ext uri="{BB962C8B-B14F-4D97-AF65-F5344CB8AC3E}">
        <p14:creationId xmlns:p14="http://schemas.microsoft.com/office/powerpoint/2010/main" val="155188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88952" cy="85704"/>
          </a:xfrm>
          <a:prstGeom prst="rect">
            <a:avLst/>
          </a:prstGeom>
        </p:spPr>
      </p:pic>
      <p:sp>
        <p:nvSpPr>
          <p:cNvPr id="3" name="Object 2"/>
          <p:cNvSpPr/>
          <p:nvPr/>
        </p:nvSpPr>
        <p:spPr>
          <a:xfrm>
            <a:off x="0" y="402013"/>
            <a:ext cx="12188952" cy="478353"/>
          </a:xfrm>
          <a:prstGeom prst="rect">
            <a:avLst/>
          </a:prstGeom>
          <a:noFill/>
        </p:spPr>
        <p:txBody>
          <a:bodyPr wrap="square" lIns="0" tIns="0" rIns="0" bIns="0" rtlCol="0" anchor="t"/>
          <a:lstStyle/>
          <a:p>
            <a:pPr algn="ctr">
              <a:lnSpc>
                <a:spcPts val="3767"/>
              </a:lnSpc>
              <a:buNone/>
            </a:pPr>
            <a:r>
              <a:rPr lang="en-US" sz="3563" kern="0" spc="35" dirty="0">
                <a:solidFill>
                  <a:srgbClr val="071023"/>
                </a:solidFill>
                <a:latin typeface="+mj-lt"/>
                <a:ea typeface="Poppins" pitchFamily="34" charset="-122"/>
                <a:cs typeface="Poppins" pitchFamily="34" charset="-120"/>
              </a:rPr>
              <a:t>Premium trends YOY</a:t>
            </a:r>
            <a:endParaRPr lang="en-US" dirty="0">
              <a:latin typeface="+mj-lt"/>
            </a:endParaRPr>
          </a:p>
        </p:txBody>
      </p:sp>
      <p:pic>
        <p:nvPicPr>
          <p:cNvPr id="7" name="Picture 6">
            <a:extLst>
              <a:ext uri="{FF2B5EF4-FFF2-40B4-BE49-F238E27FC236}">
                <a16:creationId xmlns:a16="http://schemas.microsoft.com/office/drawing/2014/main" id="{164E04CA-F78A-7E08-1613-818F4B13A3F9}"/>
              </a:ext>
            </a:extLst>
          </p:cNvPr>
          <p:cNvPicPr>
            <a:picLocks noChangeAspect="1"/>
          </p:cNvPicPr>
          <p:nvPr/>
        </p:nvPicPr>
        <p:blipFill>
          <a:blip r:embed="rId5"/>
          <a:srcRect t="4695"/>
          <a:stretch/>
        </p:blipFill>
        <p:spPr>
          <a:xfrm>
            <a:off x="368876" y="1748121"/>
            <a:ext cx="2183216" cy="1360113"/>
          </a:xfrm>
          <a:prstGeom prst="rect">
            <a:avLst/>
          </a:prstGeom>
        </p:spPr>
      </p:pic>
      <p:pic>
        <p:nvPicPr>
          <p:cNvPr id="8" name="Picture 7">
            <a:extLst>
              <a:ext uri="{FF2B5EF4-FFF2-40B4-BE49-F238E27FC236}">
                <a16:creationId xmlns:a16="http://schemas.microsoft.com/office/drawing/2014/main" id="{DCA4F4A5-1D7A-A4CC-B16C-C0C107A16E34}"/>
              </a:ext>
            </a:extLst>
          </p:cNvPr>
          <p:cNvPicPr>
            <a:picLocks noChangeAspect="1"/>
          </p:cNvPicPr>
          <p:nvPr/>
        </p:nvPicPr>
        <p:blipFill>
          <a:blip r:embed="rId6"/>
          <a:srcRect t="4546" b="1"/>
          <a:stretch/>
        </p:blipFill>
        <p:spPr>
          <a:xfrm>
            <a:off x="325680" y="3506031"/>
            <a:ext cx="2163172" cy="1360113"/>
          </a:xfrm>
          <a:prstGeom prst="rect">
            <a:avLst/>
          </a:prstGeom>
        </p:spPr>
      </p:pic>
      <p:pic>
        <p:nvPicPr>
          <p:cNvPr id="9" name="Picture 8">
            <a:extLst>
              <a:ext uri="{FF2B5EF4-FFF2-40B4-BE49-F238E27FC236}">
                <a16:creationId xmlns:a16="http://schemas.microsoft.com/office/drawing/2014/main" id="{B8DDED52-E86E-8F1F-732E-FAD5A84BEDAE}"/>
              </a:ext>
            </a:extLst>
          </p:cNvPr>
          <p:cNvPicPr>
            <a:picLocks noChangeAspect="1"/>
          </p:cNvPicPr>
          <p:nvPr/>
        </p:nvPicPr>
        <p:blipFill>
          <a:blip r:embed="rId7"/>
          <a:srcRect t="4694" b="4002"/>
          <a:stretch/>
        </p:blipFill>
        <p:spPr>
          <a:xfrm>
            <a:off x="374718" y="5294386"/>
            <a:ext cx="2163162" cy="1360109"/>
          </a:xfrm>
          <a:prstGeom prst="rect">
            <a:avLst/>
          </a:prstGeom>
        </p:spPr>
      </p:pic>
      <p:pic>
        <p:nvPicPr>
          <p:cNvPr id="10" name="Picture 9">
            <a:extLst>
              <a:ext uri="{FF2B5EF4-FFF2-40B4-BE49-F238E27FC236}">
                <a16:creationId xmlns:a16="http://schemas.microsoft.com/office/drawing/2014/main" id="{9D06C1D3-05BA-0B1D-F897-BA9943793396}"/>
              </a:ext>
            </a:extLst>
          </p:cNvPr>
          <p:cNvPicPr>
            <a:picLocks noChangeAspect="1"/>
          </p:cNvPicPr>
          <p:nvPr/>
        </p:nvPicPr>
        <p:blipFill>
          <a:blip r:embed="rId8"/>
          <a:srcRect t="4374" b="6693"/>
          <a:stretch/>
        </p:blipFill>
        <p:spPr>
          <a:xfrm>
            <a:off x="3444783" y="1748119"/>
            <a:ext cx="2163162" cy="1339545"/>
          </a:xfrm>
          <a:prstGeom prst="rect">
            <a:avLst/>
          </a:prstGeom>
        </p:spPr>
      </p:pic>
      <p:sp>
        <p:nvSpPr>
          <p:cNvPr id="15" name="Object 2">
            <a:extLst>
              <a:ext uri="{FF2B5EF4-FFF2-40B4-BE49-F238E27FC236}">
                <a16:creationId xmlns:a16="http://schemas.microsoft.com/office/drawing/2014/main" id="{AED26531-4D1F-9181-CB60-B2AED901CB1A}"/>
              </a:ext>
            </a:extLst>
          </p:cNvPr>
          <p:cNvSpPr/>
          <p:nvPr/>
        </p:nvSpPr>
        <p:spPr>
          <a:xfrm>
            <a:off x="1657648" y="1075065"/>
            <a:ext cx="2641457" cy="478353"/>
          </a:xfrm>
          <a:prstGeom prst="rect">
            <a:avLst/>
          </a:prstGeom>
          <a:noFill/>
        </p:spPr>
        <p:txBody>
          <a:bodyPr wrap="square" lIns="0" tIns="0" rIns="0" bIns="0" rtlCol="0" anchor="t"/>
          <a:lstStyle/>
          <a:p>
            <a:pPr algn="ctr">
              <a:lnSpc>
                <a:spcPts val="3767"/>
              </a:lnSpc>
              <a:buNone/>
            </a:pPr>
            <a:r>
              <a:rPr lang="en-US" sz="2800" u="sng" kern="0" spc="35" dirty="0">
                <a:solidFill>
                  <a:srgbClr val="071023"/>
                </a:solidFill>
                <a:latin typeface="+mj-lt"/>
                <a:ea typeface="Poppins" pitchFamily="34" charset="-122"/>
                <a:cs typeface="Poppins" pitchFamily="34" charset="-120"/>
              </a:rPr>
              <a:t>Cat A</a:t>
            </a:r>
            <a:endParaRPr lang="en-US" sz="1400" u="sng" dirty="0">
              <a:latin typeface="+mj-lt"/>
            </a:endParaRPr>
          </a:p>
        </p:txBody>
      </p:sp>
      <p:sp>
        <p:nvSpPr>
          <p:cNvPr id="16" name="Object 2">
            <a:extLst>
              <a:ext uri="{FF2B5EF4-FFF2-40B4-BE49-F238E27FC236}">
                <a16:creationId xmlns:a16="http://schemas.microsoft.com/office/drawing/2014/main" id="{A54E0960-4346-DD58-BB75-E851E433574A}"/>
              </a:ext>
            </a:extLst>
          </p:cNvPr>
          <p:cNvSpPr/>
          <p:nvPr/>
        </p:nvSpPr>
        <p:spPr>
          <a:xfrm>
            <a:off x="235590" y="1329755"/>
            <a:ext cx="939433" cy="361535"/>
          </a:xfrm>
          <a:prstGeom prst="rect">
            <a:avLst/>
          </a:prstGeom>
          <a:noFill/>
        </p:spPr>
        <p:txBody>
          <a:bodyPr wrap="square" lIns="0" tIns="0" rIns="0" bIns="0" rtlCol="0" anchor="t"/>
          <a:lstStyle/>
          <a:p>
            <a:pPr algn="ctr">
              <a:lnSpc>
                <a:spcPts val="3767"/>
              </a:lnSpc>
              <a:buNone/>
            </a:pPr>
            <a:r>
              <a:rPr lang="en-US" kern="0" spc="35" dirty="0">
                <a:solidFill>
                  <a:srgbClr val="071023"/>
                </a:solidFill>
                <a:latin typeface="+mj-lt"/>
                <a:ea typeface="Poppins" pitchFamily="34" charset="-122"/>
                <a:cs typeface="Poppins" pitchFamily="34" charset="-120"/>
              </a:rPr>
              <a:t>2010</a:t>
            </a:r>
            <a:endParaRPr lang="en-US" dirty="0">
              <a:latin typeface="+mj-lt"/>
            </a:endParaRPr>
          </a:p>
        </p:txBody>
      </p:sp>
      <p:sp>
        <p:nvSpPr>
          <p:cNvPr id="18" name="Object 2">
            <a:extLst>
              <a:ext uri="{FF2B5EF4-FFF2-40B4-BE49-F238E27FC236}">
                <a16:creationId xmlns:a16="http://schemas.microsoft.com/office/drawing/2014/main" id="{5990B602-87EF-AEA7-49E4-564E9811A2FA}"/>
              </a:ext>
            </a:extLst>
          </p:cNvPr>
          <p:cNvSpPr/>
          <p:nvPr/>
        </p:nvSpPr>
        <p:spPr>
          <a:xfrm>
            <a:off x="438425" y="3087665"/>
            <a:ext cx="939433" cy="361535"/>
          </a:xfrm>
          <a:prstGeom prst="rect">
            <a:avLst/>
          </a:prstGeom>
          <a:noFill/>
        </p:spPr>
        <p:txBody>
          <a:bodyPr wrap="square" lIns="0" tIns="0" rIns="0" bIns="0" rtlCol="0" anchor="t"/>
          <a:lstStyle/>
          <a:p>
            <a:pPr algn="ctr">
              <a:lnSpc>
                <a:spcPts val="3767"/>
              </a:lnSpc>
              <a:buNone/>
            </a:pPr>
            <a:r>
              <a:rPr lang="en-US" kern="0" spc="35" dirty="0">
                <a:solidFill>
                  <a:srgbClr val="071023"/>
                </a:solidFill>
                <a:latin typeface="+mj-lt"/>
                <a:ea typeface="Poppins" pitchFamily="34" charset="-122"/>
                <a:cs typeface="Poppins" pitchFamily="34" charset="-120"/>
              </a:rPr>
              <a:t>2011</a:t>
            </a:r>
            <a:endParaRPr lang="en-US" dirty="0">
              <a:latin typeface="+mj-lt"/>
            </a:endParaRPr>
          </a:p>
        </p:txBody>
      </p:sp>
      <p:cxnSp>
        <p:nvCxnSpPr>
          <p:cNvPr id="24" name="Straight Arrow Connector 23">
            <a:extLst>
              <a:ext uri="{FF2B5EF4-FFF2-40B4-BE49-F238E27FC236}">
                <a16:creationId xmlns:a16="http://schemas.microsoft.com/office/drawing/2014/main" id="{C56198B9-8D44-7B9E-794F-F5A91FFB7175}"/>
              </a:ext>
            </a:extLst>
          </p:cNvPr>
          <p:cNvCxnSpPr>
            <a:cxnSpLocks/>
          </p:cNvCxnSpPr>
          <p:nvPr/>
        </p:nvCxnSpPr>
        <p:spPr>
          <a:xfrm>
            <a:off x="2621761" y="5852813"/>
            <a:ext cx="713232" cy="0"/>
          </a:xfrm>
          <a:prstGeom prst="straightConnector1">
            <a:avLst/>
          </a:prstGeom>
          <a:ln w="57150">
            <a:prstDash val="sysDot"/>
            <a:tailEnd type="triangle"/>
          </a:ln>
        </p:spPr>
        <p:style>
          <a:lnRef idx="1">
            <a:schemeClr val="dk1"/>
          </a:lnRef>
          <a:fillRef idx="0">
            <a:schemeClr val="dk1"/>
          </a:fillRef>
          <a:effectRef idx="0">
            <a:schemeClr val="dk1"/>
          </a:effectRef>
          <a:fontRef idx="minor">
            <a:schemeClr val="tx1"/>
          </a:fontRef>
        </p:style>
      </p:cxnSp>
      <p:sp>
        <p:nvSpPr>
          <p:cNvPr id="21" name="Object 2">
            <a:extLst>
              <a:ext uri="{FF2B5EF4-FFF2-40B4-BE49-F238E27FC236}">
                <a16:creationId xmlns:a16="http://schemas.microsoft.com/office/drawing/2014/main" id="{397AC8A9-BF0B-6913-7732-4EAB43201985}"/>
              </a:ext>
            </a:extLst>
          </p:cNvPr>
          <p:cNvSpPr/>
          <p:nvPr/>
        </p:nvSpPr>
        <p:spPr>
          <a:xfrm>
            <a:off x="516866" y="4890353"/>
            <a:ext cx="939433" cy="361535"/>
          </a:xfrm>
          <a:prstGeom prst="rect">
            <a:avLst/>
          </a:prstGeom>
          <a:noFill/>
        </p:spPr>
        <p:txBody>
          <a:bodyPr wrap="square" lIns="0" tIns="0" rIns="0" bIns="0" rtlCol="0" anchor="t"/>
          <a:lstStyle/>
          <a:p>
            <a:pPr algn="ctr">
              <a:lnSpc>
                <a:spcPts val="3767"/>
              </a:lnSpc>
              <a:buNone/>
            </a:pPr>
            <a:r>
              <a:rPr lang="en-US" kern="0" spc="35" dirty="0">
                <a:solidFill>
                  <a:srgbClr val="071023"/>
                </a:solidFill>
                <a:latin typeface="+mj-lt"/>
                <a:ea typeface="Poppins" pitchFamily="34" charset="-122"/>
                <a:cs typeface="Poppins" pitchFamily="34" charset="-120"/>
              </a:rPr>
              <a:t>2012</a:t>
            </a:r>
            <a:endParaRPr lang="en-US" dirty="0">
              <a:latin typeface="+mj-lt"/>
            </a:endParaRPr>
          </a:p>
        </p:txBody>
      </p:sp>
      <p:cxnSp>
        <p:nvCxnSpPr>
          <p:cNvPr id="31" name="Straight Arrow Connector 30">
            <a:extLst>
              <a:ext uri="{FF2B5EF4-FFF2-40B4-BE49-F238E27FC236}">
                <a16:creationId xmlns:a16="http://schemas.microsoft.com/office/drawing/2014/main" id="{18B81816-B5FF-2A76-B068-790FCCCCCAB3}"/>
              </a:ext>
            </a:extLst>
          </p:cNvPr>
          <p:cNvCxnSpPr>
            <a:cxnSpLocks/>
          </p:cNvCxnSpPr>
          <p:nvPr/>
        </p:nvCxnSpPr>
        <p:spPr>
          <a:xfrm flipH="1">
            <a:off x="1456300" y="4922975"/>
            <a:ext cx="1" cy="35242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9788C5E4-BD1B-6E8F-86C6-BE292E9F2B5A}"/>
              </a:ext>
            </a:extLst>
          </p:cNvPr>
          <p:cNvCxnSpPr>
            <a:cxnSpLocks/>
          </p:cNvCxnSpPr>
          <p:nvPr/>
        </p:nvCxnSpPr>
        <p:spPr>
          <a:xfrm flipH="1">
            <a:off x="1456299" y="3137914"/>
            <a:ext cx="1" cy="35242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1521DA5E-F464-BA7F-E3BE-298DBE1DE2E1}"/>
              </a:ext>
            </a:extLst>
          </p:cNvPr>
          <p:cNvCxnSpPr>
            <a:cxnSpLocks/>
          </p:cNvCxnSpPr>
          <p:nvPr/>
        </p:nvCxnSpPr>
        <p:spPr>
          <a:xfrm flipH="1" flipV="1">
            <a:off x="4656993" y="3137913"/>
            <a:ext cx="1" cy="35242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47" name="Picture 46">
            <a:extLst>
              <a:ext uri="{FF2B5EF4-FFF2-40B4-BE49-F238E27FC236}">
                <a16:creationId xmlns:a16="http://schemas.microsoft.com/office/drawing/2014/main" id="{4CB06364-E775-7395-F94B-CD2E418B6107}"/>
              </a:ext>
            </a:extLst>
          </p:cNvPr>
          <p:cNvPicPr>
            <a:picLocks noChangeAspect="1"/>
          </p:cNvPicPr>
          <p:nvPr/>
        </p:nvPicPr>
        <p:blipFill>
          <a:blip r:embed="rId9"/>
          <a:srcRect t="1373"/>
          <a:stretch/>
        </p:blipFill>
        <p:spPr>
          <a:xfrm>
            <a:off x="3444783" y="3490337"/>
            <a:ext cx="2163162" cy="1340925"/>
          </a:xfrm>
          <a:prstGeom prst="rect">
            <a:avLst/>
          </a:prstGeom>
        </p:spPr>
      </p:pic>
      <p:pic>
        <p:nvPicPr>
          <p:cNvPr id="48" name="Picture 47">
            <a:extLst>
              <a:ext uri="{FF2B5EF4-FFF2-40B4-BE49-F238E27FC236}">
                <a16:creationId xmlns:a16="http://schemas.microsoft.com/office/drawing/2014/main" id="{D6EBA278-A5E5-1E87-0F45-00E6C8F70EAD}"/>
              </a:ext>
            </a:extLst>
          </p:cNvPr>
          <p:cNvPicPr>
            <a:picLocks noChangeAspect="1"/>
          </p:cNvPicPr>
          <p:nvPr/>
        </p:nvPicPr>
        <p:blipFill>
          <a:blip r:embed="rId10"/>
          <a:srcRect l="2384" t="1014"/>
          <a:stretch/>
        </p:blipFill>
        <p:spPr>
          <a:xfrm>
            <a:off x="3444783" y="5294386"/>
            <a:ext cx="2163163" cy="1360106"/>
          </a:xfrm>
          <a:prstGeom prst="rect">
            <a:avLst/>
          </a:prstGeom>
        </p:spPr>
      </p:pic>
      <p:cxnSp>
        <p:nvCxnSpPr>
          <p:cNvPr id="50" name="Straight Arrow Connector 49">
            <a:extLst>
              <a:ext uri="{FF2B5EF4-FFF2-40B4-BE49-F238E27FC236}">
                <a16:creationId xmlns:a16="http://schemas.microsoft.com/office/drawing/2014/main" id="{9BA56DDB-D142-64E6-7B8F-2BEFE6FD4305}"/>
              </a:ext>
            </a:extLst>
          </p:cNvPr>
          <p:cNvCxnSpPr>
            <a:cxnSpLocks/>
          </p:cNvCxnSpPr>
          <p:nvPr/>
        </p:nvCxnSpPr>
        <p:spPr>
          <a:xfrm flipH="1" flipV="1">
            <a:off x="4656992" y="4912077"/>
            <a:ext cx="1" cy="35242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51" name="Object 2">
            <a:extLst>
              <a:ext uri="{FF2B5EF4-FFF2-40B4-BE49-F238E27FC236}">
                <a16:creationId xmlns:a16="http://schemas.microsoft.com/office/drawing/2014/main" id="{D7A55537-334B-67C2-38FC-90855C22565E}"/>
              </a:ext>
            </a:extLst>
          </p:cNvPr>
          <p:cNvSpPr/>
          <p:nvPr/>
        </p:nvSpPr>
        <p:spPr>
          <a:xfrm>
            <a:off x="3420797" y="1335941"/>
            <a:ext cx="939433" cy="361535"/>
          </a:xfrm>
          <a:prstGeom prst="rect">
            <a:avLst/>
          </a:prstGeom>
          <a:noFill/>
        </p:spPr>
        <p:txBody>
          <a:bodyPr wrap="square" lIns="0" tIns="0" rIns="0" bIns="0" rtlCol="0" anchor="t"/>
          <a:lstStyle/>
          <a:p>
            <a:pPr algn="ctr">
              <a:lnSpc>
                <a:spcPts val="3767"/>
              </a:lnSpc>
              <a:buNone/>
            </a:pPr>
            <a:r>
              <a:rPr lang="en-US" kern="0" spc="35" dirty="0">
                <a:solidFill>
                  <a:srgbClr val="071023"/>
                </a:solidFill>
                <a:latin typeface="+mj-lt"/>
                <a:ea typeface="Poppins" pitchFamily="34" charset="-122"/>
                <a:cs typeface="Poppins" pitchFamily="34" charset="-120"/>
              </a:rPr>
              <a:t>2024</a:t>
            </a:r>
            <a:endParaRPr lang="en-US" dirty="0">
              <a:latin typeface="+mj-lt"/>
            </a:endParaRPr>
          </a:p>
        </p:txBody>
      </p:sp>
      <p:sp>
        <p:nvSpPr>
          <p:cNvPr id="52" name="Object 2">
            <a:extLst>
              <a:ext uri="{FF2B5EF4-FFF2-40B4-BE49-F238E27FC236}">
                <a16:creationId xmlns:a16="http://schemas.microsoft.com/office/drawing/2014/main" id="{73F77859-0776-60BD-4CF3-0C0DBD69827C}"/>
              </a:ext>
            </a:extLst>
          </p:cNvPr>
          <p:cNvSpPr/>
          <p:nvPr/>
        </p:nvSpPr>
        <p:spPr>
          <a:xfrm>
            <a:off x="3623632" y="3093851"/>
            <a:ext cx="939433" cy="361535"/>
          </a:xfrm>
          <a:prstGeom prst="rect">
            <a:avLst/>
          </a:prstGeom>
          <a:noFill/>
        </p:spPr>
        <p:txBody>
          <a:bodyPr wrap="square" lIns="0" tIns="0" rIns="0" bIns="0" rtlCol="0" anchor="t"/>
          <a:lstStyle/>
          <a:p>
            <a:pPr algn="ctr">
              <a:lnSpc>
                <a:spcPts val="3767"/>
              </a:lnSpc>
              <a:buNone/>
            </a:pPr>
            <a:r>
              <a:rPr lang="en-US" kern="0" spc="35" dirty="0">
                <a:solidFill>
                  <a:srgbClr val="071023"/>
                </a:solidFill>
                <a:latin typeface="+mj-lt"/>
                <a:ea typeface="Poppins" pitchFamily="34" charset="-122"/>
                <a:cs typeface="Poppins" pitchFamily="34" charset="-120"/>
              </a:rPr>
              <a:t>2023</a:t>
            </a:r>
            <a:endParaRPr lang="en-US" dirty="0">
              <a:latin typeface="+mj-lt"/>
            </a:endParaRPr>
          </a:p>
        </p:txBody>
      </p:sp>
      <p:sp>
        <p:nvSpPr>
          <p:cNvPr id="53" name="Object 2">
            <a:extLst>
              <a:ext uri="{FF2B5EF4-FFF2-40B4-BE49-F238E27FC236}">
                <a16:creationId xmlns:a16="http://schemas.microsoft.com/office/drawing/2014/main" id="{23391789-C135-B56E-2337-55360624A83A}"/>
              </a:ext>
            </a:extLst>
          </p:cNvPr>
          <p:cNvSpPr/>
          <p:nvPr/>
        </p:nvSpPr>
        <p:spPr>
          <a:xfrm>
            <a:off x="3563611" y="4896778"/>
            <a:ext cx="939433" cy="361535"/>
          </a:xfrm>
          <a:prstGeom prst="rect">
            <a:avLst/>
          </a:prstGeom>
          <a:noFill/>
        </p:spPr>
        <p:txBody>
          <a:bodyPr wrap="square" lIns="0" tIns="0" rIns="0" bIns="0" rtlCol="0" anchor="t"/>
          <a:lstStyle/>
          <a:p>
            <a:pPr algn="ctr">
              <a:lnSpc>
                <a:spcPts val="3767"/>
              </a:lnSpc>
              <a:buNone/>
            </a:pPr>
            <a:r>
              <a:rPr lang="en-US" kern="0" spc="35" dirty="0">
                <a:solidFill>
                  <a:srgbClr val="071023"/>
                </a:solidFill>
                <a:latin typeface="+mj-lt"/>
                <a:ea typeface="Poppins" pitchFamily="34" charset="-122"/>
                <a:cs typeface="Poppins" pitchFamily="34" charset="-120"/>
              </a:rPr>
              <a:t>2022</a:t>
            </a:r>
            <a:endParaRPr lang="en-US" dirty="0">
              <a:latin typeface="+mj-lt"/>
            </a:endParaRPr>
          </a:p>
        </p:txBody>
      </p:sp>
      <p:pic>
        <p:nvPicPr>
          <p:cNvPr id="55" name="Picture 54">
            <a:extLst>
              <a:ext uri="{FF2B5EF4-FFF2-40B4-BE49-F238E27FC236}">
                <a16:creationId xmlns:a16="http://schemas.microsoft.com/office/drawing/2014/main" id="{C4FF38EB-E251-352E-E6C3-5C8A921E8A05}"/>
              </a:ext>
            </a:extLst>
          </p:cNvPr>
          <p:cNvPicPr>
            <a:picLocks noChangeAspect="1"/>
          </p:cNvPicPr>
          <p:nvPr/>
        </p:nvPicPr>
        <p:blipFill>
          <a:blip r:embed="rId11"/>
          <a:srcRect t="3342" r="404"/>
          <a:stretch/>
        </p:blipFill>
        <p:spPr>
          <a:xfrm>
            <a:off x="6642728" y="1754953"/>
            <a:ext cx="2172745" cy="1389792"/>
          </a:xfrm>
          <a:prstGeom prst="rect">
            <a:avLst/>
          </a:prstGeom>
        </p:spPr>
      </p:pic>
      <p:pic>
        <p:nvPicPr>
          <p:cNvPr id="56" name="Picture 55">
            <a:extLst>
              <a:ext uri="{FF2B5EF4-FFF2-40B4-BE49-F238E27FC236}">
                <a16:creationId xmlns:a16="http://schemas.microsoft.com/office/drawing/2014/main" id="{9E58225E-BBF0-ED24-5D97-AC377F8B3916}"/>
              </a:ext>
            </a:extLst>
          </p:cNvPr>
          <p:cNvPicPr>
            <a:picLocks noChangeAspect="1"/>
          </p:cNvPicPr>
          <p:nvPr/>
        </p:nvPicPr>
        <p:blipFill>
          <a:blip r:embed="rId12"/>
          <a:srcRect l="1" t="3356" r="781" b="5117"/>
          <a:stretch/>
        </p:blipFill>
        <p:spPr>
          <a:xfrm>
            <a:off x="6642728" y="3490336"/>
            <a:ext cx="2163162" cy="1354677"/>
          </a:xfrm>
          <a:prstGeom prst="rect">
            <a:avLst/>
          </a:prstGeom>
        </p:spPr>
      </p:pic>
      <p:pic>
        <p:nvPicPr>
          <p:cNvPr id="57" name="Picture 56">
            <a:extLst>
              <a:ext uri="{FF2B5EF4-FFF2-40B4-BE49-F238E27FC236}">
                <a16:creationId xmlns:a16="http://schemas.microsoft.com/office/drawing/2014/main" id="{084F4F06-4C4E-9941-74CF-566F76A0CF93}"/>
              </a:ext>
            </a:extLst>
          </p:cNvPr>
          <p:cNvPicPr>
            <a:picLocks noChangeAspect="1"/>
          </p:cNvPicPr>
          <p:nvPr/>
        </p:nvPicPr>
        <p:blipFill>
          <a:blip r:embed="rId13"/>
          <a:srcRect l="1" t="3551" r="589" b="3855"/>
          <a:stretch/>
        </p:blipFill>
        <p:spPr>
          <a:xfrm>
            <a:off x="6642727" y="5294386"/>
            <a:ext cx="2163163" cy="1360106"/>
          </a:xfrm>
          <a:prstGeom prst="rect">
            <a:avLst/>
          </a:prstGeom>
        </p:spPr>
      </p:pic>
      <p:pic>
        <p:nvPicPr>
          <p:cNvPr id="58" name="Picture 57">
            <a:extLst>
              <a:ext uri="{FF2B5EF4-FFF2-40B4-BE49-F238E27FC236}">
                <a16:creationId xmlns:a16="http://schemas.microsoft.com/office/drawing/2014/main" id="{22B8D10E-8B9A-A6DA-9563-200D8CB42E81}"/>
              </a:ext>
            </a:extLst>
          </p:cNvPr>
          <p:cNvPicPr>
            <a:picLocks noChangeAspect="1"/>
          </p:cNvPicPr>
          <p:nvPr/>
        </p:nvPicPr>
        <p:blipFill>
          <a:blip r:embed="rId14"/>
          <a:srcRect l="1871" t="3864" r="1040" b="4442"/>
          <a:stretch/>
        </p:blipFill>
        <p:spPr>
          <a:xfrm>
            <a:off x="9653032" y="1753412"/>
            <a:ext cx="2163153" cy="1354822"/>
          </a:xfrm>
          <a:prstGeom prst="rect">
            <a:avLst/>
          </a:prstGeom>
        </p:spPr>
      </p:pic>
      <p:sp>
        <p:nvSpPr>
          <p:cNvPr id="62" name="Object 2">
            <a:extLst>
              <a:ext uri="{FF2B5EF4-FFF2-40B4-BE49-F238E27FC236}">
                <a16:creationId xmlns:a16="http://schemas.microsoft.com/office/drawing/2014/main" id="{0CB82659-89C5-065B-061F-FBDAFAEF6A18}"/>
              </a:ext>
            </a:extLst>
          </p:cNvPr>
          <p:cNvSpPr/>
          <p:nvPr/>
        </p:nvSpPr>
        <p:spPr>
          <a:xfrm>
            <a:off x="6348277" y="1336181"/>
            <a:ext cx="939433" cy="361535"/>
          </a:xfrm>
          <a:prstGeom prst="rect">
            <a:avLst/>
          </a:prstGeom>
          <a:noFill/>
        </p:spPr>
        <p:txBody>
          <a:bodyPr wrap="square" lIns="0" tIns="0" rIns="0" bIns="0" rtlCol="0" anchor="t"/>
          <a:lstStyle/>
          <a:p>
            <a:pPr algn="ctr">
              <a:lnSpc>
                <a:spcPts val="3767"/>
              </a:lnSpc>
              <a:buNone/>
            </a:pPr>
            <a:r>
              <a:rPr lang="en-US" kern="0" spc="35" dirty="0">
                <a:solidFill>
                  <a:srgbClr val="071023"/>
                </a:solidFill>
                <a:latin typeface="+mj-lt"/>
                <a:ea typeface="Poppins" pitchFamily="34" charset="-122"/>
                <a:cs typeface="Poppins" pitchFamily="34" charset="-120"/>
              </a:rPr>
              <a:t>2010</a:t>
            </a:r>
            <a:endParaRPr lang="en-US" dirty="0">
              <a:latin typeface="+mj-lt"/>
            </a:endParaRPr>
          </a:p>
        </p:txBody>
      </p:sp>
      <p:sp>
        <p:nvSpPr>
          <p:cNvPr id="63" name="Object 2">
            <a:extLst>
              <a:ext uri="{FF2B5EF4-FFF2-40B4-BE49-F238E27FC236}">
                <a16:creationId xmlns:a16="http://schemas.microsoft.com/office/drawing/2014/main" id="{646A0E93-F2A2-9F45-3699-9FF88C8A896C}"/>
              </a:ext>
            </a:extLst>
          </p:cNvPr>
          <p:cNvSpPr/>
          <p:nvPr/>
        </p:nvSpPr>
        <p:spPr>
          <a:xfrm>
            <a:off x="6693204" y="3094091"/>
            <a:ext cx="939433" cy="361535"/>
          </a:xfrm>
          <a:prstGeom prst="rect">
            <a:avLst/>
          </a:prstGeom>
          <a:noFill/>
        </p:spPr>
        <p:txBody>
          <a:bodyPr wrap="square" lIns="0" tIns="0" rIns="0" bIns="0" rtlCol="0" anchor="t"/>
          <a:lstStyle/>
          <a:p>
            <a:pPr algn="ctr">
              <a:lnSpc>
                <a:spcPts val="3767"/>
              </a:lnSpc>
              <a:buNone/>
            </a:pPr>
            <a:r>
              <a:rPr lang="en-US" kern="0" spc="35" dirty="0">
                <a:solidFill>
                  <a:srgbClr val="071023"/>
                </a:solidFill>
                <a:latin typeface="+mj-lt"/>
                <a:ea typeface="Poppins" pitchFamily="34" charset="-122"/>
                <a:cs typeface="Poppins" pitchFamily="34" charset="-120"/>
              </a:rPr>
              <a:t>2011</a:t>
            </a:r>
            <a:endParaRPr lang="en-US" dirty="0">
              <a:latin typeface="+mj-lt"/>
            </a:endParaRPr>
          </a:p>
        </p:txBody>
      </p:sp>
      <p:cxnSp>
        <p:nvCxnSpPr>
          <p:cNvPr id="64" name="Straight Arrow Connector 63">
            <a:extLst>
              <a:ext uri="{FF2B5EF4-FFF2-40B4-BE49-F238E27FC236}">
                <a16:creationId xmlns:a16="http://schemas.microsoft.com/office/drawing/2014/main" id="{6512DE8D-248F-5524-39E6-E165599CF044}"/>
              </a:ext>
            </a:extLst>
          </p:cNvPr>
          <p:cNvCxnSpPr>
            <a:cxnSpLocks/>
          </p:cNvCxnSpPr>
          <p:nvPr/>
        </p:nvCxnSpPr>
        <p:spPr>
          <a:xfrm>
            <a:off x="8876540" y="5859239"/>
            <a:ext cx="713232" cy="0"/>
          </a:xfrm>
          <a:prstGeom prst="straightConnector1">
            <a:avLst/>
          </a:prstGeom>
          <a:ln w="57150">
            <a:prstDash val="sysDot"/>
            <a:tailEnd type="triangle"/>
          </a:ln>
        </p:spPr>
        <p:style>
          <a:lnRef idx="1">
            <a:schemeClr val="dk1"/>
          </a:lnRef>
          <a:fillRef idx="0">
            <a:schemeClr val="dk1"/>
          </a:fillRef>
          <a:effectRef idx="0">
            <a:schemeClr val="dk1"/>
          </a:effectRef>
          <a:fontRef idx="minor">
            <a:schemeClr val="tx1"/>
          </a:fontRef>
        </p:style>
      </p:cxnSp>
      <p:sp>
        <p:nvSpPr>
          <p:cNvPr id="65" name="Object 2">
            <a:extLst>
              <a:ext uri="{FF2B5EF4-FFF2-40B4-BE49-F238E27FC236}">
                <a16:creationId xmlns:a16="http://schemas.microsoft.com/office/drawing/2014/main" id="{087BD5FD-B66F-F5CA-958C-206B56794BCB}"/>
              </a:ext>
            </a:extLst>
          </p:cNvPr>
          <p:cNvSpPr/>
          <p:nvPr/>
        </p:nvSpPr>
        <p:spPr>
          <a:xfrm>
            <a:off x="6771645" y="4896779"/>
            <a:ext cx="939433" cy="361535"/>
          </a:xfrm>
          <a:prstGeom prst="rect">
            <a:avLst/>
          </a:prstGeom>
          <a:noFill/>
        </p:spPr>
        <p:txBody>
          <a:bodyPr wrap="square" lIns="0" tIns="0" rIns="0" bIns="0" rtlCol="0" anchor="t"/>
          <a:lstStyle/>
          <a:p>
            <a:pPr algn="ctr">
              <a:lnSpc>
                <a:spcPts val="3767"/>
              </a:lnSpc>
              <a:buNone/>
            </a:pPr>
            <a:r>
              <a:rPr lang="en-US" kern="0" spc="35" dirty="0">
                <a:solidFill>
                  <a:srgbClr val="071023"/>
                </a:solidFill>
                <a:latin typeface="+mj-lt"/>
                <a:ea typeface="Poppins" pitchFamily="34" charset="-122"/>
                <a:cs typeface="Poppins" pitchFamily="34" charset="-120"/>
              </a:rPr>
              <a:t>2012</a:t>
            </a:r>
            <a:endParaRPr lang="en-US" dirty="0">
              <a:latin typeface="+mj-lt"/>
            </a:endParaRPr>
          </a:p>
        </p:txBody>
      </p:sp>
      <p:cxnSp>
        <p:nvCxnSpPr>
          <p:cNvPr id="66" name="Straight Arrow Connector 65">
            <a:extLst>
              <a:ext uri="{FF2B5EF4-FFF2-40B4-BE49-F238E27FC236}">
                <a16:creationId xmlns:a16="http://schemas.microsoft.com/office/drawing/2014/main" id="{AB473D8F-7DC5-4167-4A2B-74DAB65A5DE9}"/>
              </a:ext>
            </a:extLst>
          </p:cNvPr>
          <p:cNvCxnSpPr>
            <a:cxnSpLocks/>
          </p:cNvCxnSpPr>
          <p:nvPr/>
        </p:nvCxnSpPr>
        <p:spPr>
          <a:xfrm flipH="1">
            <a:off x="7711079" y="4929401"/>
            <a:ext cx="1" cy="35242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9149335E-ACF5-B203-B2C7-661056E3EDE2}"/>
              </a:ext>
            </a:extLst>
          </p:cNvPr>
          <p:cNvCxnSpPr>
            <a:cxnSpLocks/>
          </p:cNvCxnSpPr>
          <p:nvPr/>
        </p:nvCxnSpPr>
        <p:spPr>
          <a:xfrm flipH="1">
            <a:off x="7711078" y="3144340"/>
            <a:ext cx="1" cy="35242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6CCA19FA-7390-EF9E-BBB9-E58E4583518B}"/>
              </a:ext>
            </a:extLst>
          </p:cNvPr>
          <p:cNvCxnSpPr>
            <a:cxnSpLocks/>
          </p:cNvCxnSpPr>
          <p:nvPr/>
        </p:nvCxnSpPr>
        <p:spPr>
          <a:xfrm flipH="1" flipV="1">
            <a:off x="10746414" y="3144339"/>
            <a:ext cx="1" cy="35242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C96681E7-0D90-43AC-D041-B5116A422907}"/>
              </a:ext>
            </a:extLst>
          </p:cNvPr>
          <p:cNvCxnSpPr>
            <a:cxnSpLocks/>
          </p:cNvCxnSpPr>
          <p:nvPr/>
        </p:nvCxnSpPr>
        <p:spPr>
          <a:xfrm flipH="1" flipV="1">
            <a:off x="10746413" y="4918503"/>
            <a:ext cx="1" cy="35242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70" name="Object 2">
            <a:extLst>
              <a:ext uri="{FF2B5EF4-FFF2-40B4-BE49-F238E27FC236}">
                <a16:creationId xmlns:a16="http://schemas.microsoft.com/office/drawing/2014/main" id="{66748D30-A059-B819-8856-C3936FA625BB}"/>
              </a:ext>
            </a:extLst>
          </p:cNvPr>
          <p:cNvSpPr/>
          <p:nvPr/>
        </p:nvSpPr>
        <p:spPr>
          <a:xfrm>
            <a:off x="9368126" y="1342367"/>
            <a:ext cx="939433" cy="361535"/>
          </a:xfrm>
          <a:prstGeom prst="rect">
            <a:avLst/>
          </a:prstGeom>
          <a:noFill/>
        </p:spPr>
        <p:txBody>
          <a:bodyPr wrap="square" lIns="0" tIns="0" rIns="0" bIns="0" rtlCol="0" anchor="t"/>
          <a:lstStyle/>
          <a:p>
            <a:pPr algn="ctr">
              <a:lnSpc>
                <a:spcPts val="3767"/>
              </a:lnSpc>
              <a:buNone/>
            </a:pPr>
            <a:r>
              <a:rPr lang="en-US" kern="0" spc="35" dirty="0">
                <a:solidFill>
                  <a:srgbClr val="071023"/>
                </a:solidFill>
                <a:latin typeface="+mj-lt"/>
                <a:ea typeface="Poppins" pitchFamily="34" charset="-122"/>
                <a:cs typeface="Poppins" pitchFamily="34" charset="-120"/>
              </a:rPr>
              <a:t>2024</a:t>
            </a:r>
            <a:endParaRPr lang="en-US" dirty="0">
              <a:latin typeface="+mj-lt"/>
            </a:endParaRPr>
          </a:p>
        </p:txBody>
      </p:sp>
      <p:sp>
        <p:nvSpPr>
          <p:cNvPr id="71" name="Object 2">
            <a:extLst>
              <a:ext uri="{FF2B5EF4-FFF2-40B4-BE49-F238E27FC236}">
                <a16:creationId xmlns:a16="http://schemas.microsoft.com/office/drawing/2014/main" id="{298483E2-DE59-7D2F-D0CA-CC41CE26909E}"/>
              </a:ext>
            </a:extLst>
          </p:cNvPr>
          <p:cNvSpPr/>
          <p:nvPr/>
        </p:nvSpPr>
        <p:spPr>
          <a:xfrm>
            <a:off x="9713053" y="3100277"/>
            <a:ext cx="939433" cy="361535"/>
          </a:xfrm>
          <a:prstGeom prst="rect">
            <a:avLst/>
          </a:prstGeom>
          <a:noFill/>
        </p:spPr>
        <p:txBody>
          <a:bodyPr wrap="square" lIns="0" tIns="0" rIns="0" bIns="0" rtlCol="0" anchor="t"/>
          <a:lstStyle/>
          <a:p>
            <a:pPr algn="ctr">
              <a:lnSpc>
                <a:spcPts val="3767"/>
              </a:lnSpc>
              <a:buNone/>
            </a:pPr>
            <a:r>
              <a:rPr lang="en-US" kern="0" spc="35" dirty="0">
                <a:solidFill>
                  <a:srgbClr val="071023"/>
                </a:solidFill>
                <a:latin typeface="+mj-lt"/>
                <a:ea typeface="Poppins" pitchFamily="34" charset="-122"/>
                <a:cs typeface="Poppins" pitchFamily="34" charset="-120"/>
              </a:rPr>
              <a:t>2023</a:t>
            </a:r>
            <a:endParaRPr lang="en-US" dirty="0">
              <a:latin typeface="+mj-lt"/>
            </a:endParaRPr>
          </a:p>
        </p:txBody>
      </p:sp>
      <p:sp>
        <p:nvSpPr>
          <p:cNvPr id="72" name="Object 2">
            <a:extLst>
              <a:ext uri="{FF2B5EF4-FFF2-40B4-BE49-F238E27FC236}">
                <a16:creationId xmlns:a16="http://schemas.microsoft.com/office/drawing/2014/main" id="{C22B0D65-624B-FA62-52C8-BE3AED709919}"/>
              </a:ext>
            </a:extLst>
          </p:cNvPr>
          <p:cNvSpPr/>
          <p:nvPr/>
        </p:nvSpPr>
        <p:spPr>
          <a:xfrm>
            <a:off x="9713053" y="4909391"/>
            <a:ext cx="939433" cy="361535"/>
          </a:xfrm>
          <a:prstGeom prst="rect">
            <a:avLst/>
          </a:prstGeom>
          <a:noFill/>
        </p:spPr>
        <p:txBody>
          <a:bodyPr wrap="square" lIns="0" tIns="0" rIns="0" bIns="0" rtlCol="0" anchor="t"/>
          <a:lstStyle/>
          <a:p>
            <a:pPr algn="ctr">
              <a:lnSpc>
                <a:spcPts val="3767"/>
              </a:lnSpc>
              <a:buNone/>
            </a:pPr>
            <a:r>
              <a:rPr lang="en-US" kern="0" spc="35" dirty="0">
                <a:solidFill>
                  <a:srgbClr val="071023"/>
                </a:solidFill>
                <a:latin typeface="+mj-lt"/>
                <a:ea typeface="Poppins" pitchFamily="34" charset="-122"/>
                <a:cs typeface="Poppins" pitchFamily="34" charset="-120"/>
              </a:rPr>
              <a:t>2022</a:t>
            </a:r>
            <a:endParaRPr lang="en-US" dirty="0">
              <a:latin typeface="+mj-lt"/>
            </a:endParaRPr>
          </a:p>
        </p:txBody>
      </p:sp>
      <p:pic>
        <p:nvPicPr>
          <p:cNvPr id="73" name="Picture 72">
            <a:extLst>
              <a:ext uri="{FF2B5EF4-FFF2-40B4-BE49-F238E27FC236}">
                <a16:creationId xmlns:a16="http://schemas.microsoft.com/office/drawing/2014/main" id="{C5B82C50-ADDD-CAD5-F9EA-F47ACB643C26}"/>
              </a:ext>
            </a:extLst>
          </p:cNvPr>
          <p:cNvPicPr>
            <a:picLocks noChangeAspect="1"/>
          </p:cNvPicPr>
          <p:nvPr/>
        </p:nvPicPr>
        <p:blipFill>
          <a:blip r:embed="rId15"/>
          <a:srcRect t="1246"/>
          <a:stretch/>
        </p:blipFill>
        <p:spPr>
          <a:xfrm>
            <a:off x="9713054" y="5318321"/>
            <a:ext cx="2163154" cy="1336172"/>
          </a:xfrm>
          <a:prstGeom prst="rect">
            <a:avLst/>
          </a:prstGeom>
        </p:spPr>
      </p:pic>
      <p:pic>
        <p:nvPicPr>
          <p:cNvPr id="74" name="Picture 73">
            <a:extLst>
              <a:ext uri="{FF2B5EF4-FFF2-40B4-BE49-F238E27FC236}">
                <a16:creationId xmlns:a16="http://schemas.microsoft.com/office/drawing/2014/main" id="{C351DA6B-D8AD-515F-5DC8-45A8F04A9BFD}"/>
              </a:ext>
            </a:extLst>
          </p:cNvPr>
          <p:cNvPicPr>
            <a:picLocks noChangeAspect="1"/>
          </p:cNvPicPr>
          <p:nvPr/>
        </p:nvPicPr>
        <p:blipFill>
          <a:blip r:embed="rId16"/>
          <a:stretch>
            <a:fillRect/>
          </a:stretch>
        </p:blipFill>
        <p:spPr>
          <a:xfrm>
            <a:off x="9660048" y="3504736"/>
            <a:ext cx="2156135" cy="1361408"/>
          </a:xfrm>
          <a:prstGeom prst="rect">
            <a:avLst/>
          </a:prstGeom>
        </p:spPr>
      </p:pic>
      <p:sp>
        <p:nvSpPr>
          <p:cNvPr id="75" name="Object 2">
            <a:extLst>
              <a:ext uri="{FF2B5EF4-FFF2-40B4-BE49-F238E27FC236}">
                <a16:creationId xmlns:a16="http://schemas.microsoft.com/office/drawing/2014/main" id="{B9348566-B150-92CD-7570-1937937866B6}"/>
              </a:ext>
            </a:extLst>
          </p:cNvPr>
          <p:cNvSpPr/>
          <p:nvPr/>
        </p:nvSpPr>
        <p:spPr>
          <a:xfrm>
            <a:off x="7912427" y="974472"/>
            <a:ext cx="2641457" cy="478353"/>
          </a:xfrm>
          <a:prstGeom prst="rect">
            <a:avLst/>
          </a:prstGeom>
          <a:noFill/>
        </p:spPr>
        <p:txBody>
          <a:bodyPr wrap="square" lIns="0" tIns="0" rIns="0" bIns="0" rtlCol="0" anchor="t"/>
          <a:lstStyle/>
          <a:p>
            <a:pPr algn="ctr">
              <a:lnSpc>
                <a:spcPts val="3767"/>
              </a:lnSpc>
              <a:buNone/>
            </a:pPr>
            <a:r>
              <a:rPr lang="en-US" sz="2800" u="sng" kern="0" spc="35" dirty="0">
                <a:solidFill>
                  <a:srgbClr val="071023"/>
                </a:solidFill>
                <a:latin typeface="+mj-lt"/>
                <a:ea typeface="Poppins" pitchFamily="34" charset="-122"/>
                <a:cs typeface="Poppins" pitchFamily="34" charset="-120"/>
              </a:rPr>
              <a:t>Cat B</a:t>
            </a:r>
            <a:endParaRPr lang="en-US" sz="1400" u="sng" dirty="0">
              <a:latin typeface="+mj-lt"/>
            </a:endParaRPr>
          </a:p>
        </p:txBody>
      </p:sp>
      <p:cxnSp>
        <p:nvCxnSpPr>
          <p:cNvPr id="77" name="Straight Connector 76">
            <a:extLst>
              <a:ext uri="{FF2B5EF4-FFF2-40B4-BE49-F238E27FC236}">
                <a16:creationId xmlns:a16="http://schemas.microsoft.com/office/drawing/2014/main" id="{D71A64F5-7CF8-05C8-5C8F-11EF50614C4A}"/>
              </a:ext>
            </a:extLst>
          </p:cNvPr>
          <p:cNvCxnSpPr>
            <a:cxnSpLocks/>
          </p:cNvCxnSpPr>
          <p:nvPr/>
        </p:nvCxnSpPr>
        <p:spPr>
          <a:xfrm>
            <a:off x="5989320" y="1697716"/>
            <a:ext cx="0" cy="4867676"/>
          </a:xfrm>
          <a:prstGeom prst="line">
            <a:avLst/>
          </a:prstGeom>
          <a:ln w="38100"/>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4F56FA5F-BD6C-7FC6-542F-2C384BFC5D5B}"/>
              </a:ext>
            </a:extLst>
          </p:cNvPr>
          <p:cNvSpPr/>
          <p:nvPr/>
        </p:nvSpPr>
        <p:spPr>
          <a:xfrm rot="20867935">
            <a:off x="237168" y="2558396"/>
            <a:ext cx="11714617" cy="2036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Start of the year is usually the period where </a:t>
            </a:r>
          </a:p>
          <a:p>
            <a:pPr algn="ctr"/>
            <a:r>
              <a:rPr lang="en-US" sz="4000" dirty="0"/>
              <a:t>premium is the LOWEST!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linds(horizontal)">
                                      <p:cBhvr>
                                        <p:cTn id="21" dur="500"/>
                                        <p:tgtEl>
                                          <p:spTgt spid="18"/>
                                        </p:tgtEl>
                                      </p:cBhvr>
                                    </p:animEffect>
                                  </p:childTnLst>
                                </p:cTn>
                              </p:par>
                              <p:par>
                                <p:cTn id="22" presetID="3" presetClass="entr" presetSubtype="1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blinds(horizontal)">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blinds(horizontal)">
                                      <p:cBhvr>
                                        <p:cTn id="32" dur="500"/>
                                        <p:tgtEl>
                                          <p:spTgt spid="21"/>
                                        </p:tgtEl>
                                      </p:cBhvr>
                                    </p:animEffect>
                                  </p:childTnLst>
                                </p:cTn>
                              </p:par>
                              <p:par>
                                <p:cTn id="33" presetID="3" presetClass="entr" presetSubtype="1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blinds(horizontal)">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linds(horizontal)">
                                      <p:cBhvr>
                                        <p:cTn id="40" dur="500"/>
                                        <p:tgtEl>
                                          <p:spTgt spid="10"/>
                                        </p:tgtEl>
                                      </p:cBhvr>
                                    </p:animEffect>
                                  </p:childTnLst>
                                </p:cTn>
                              </p:par>
                              <p:par>
                                <p:cTn id="41" presetID="3" presetClass="entr" presetSubtype="1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blinds(horizontal)">
                                      <p:cBhvr>
                                        <p:cTn id="43" dur="500"/>
                                        <p:tgtEl>
                                          <p:spTgt spid="24"/>
                                        </p:tgtEl>
                                      </p:cBhvr>
                                    </p:animEffect>
                                  </p:childTnLst>
                                </p:cTn>
                              </p:par>
                              <p:par>
                                <p:cTn id="44" presetID="3" presetClass="entr" presetSubtype="10"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blinds(horizontal)">
                                      <p:cBhvr>
                                        <p:cTn id="46" dur="500"/>
                                        <p:tgtEl>
                                          <p:spTgt spid="39"/>
                                        </p:tgtEl>
                                      </p:cBhvr>
                                    </p:animEffect>
                                  </p:childTnLst>
                                </p:cTn>
                              </p:par>
                              <p:par>
                                <p:cTn id="47" presetID="3" presetClass="entr" presetSubtype="1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blinds(horizontal)">
                                      <p:cBhvr>
                                        <p:cTn id="49" dur="500"/>
                                        <p:tgtEl>
                                          <p:spTgt spid="47"/>
                                        </p:tgtEl>
                                      </p:cBhvr>
                                    </p:animEffect>
                                  </p:childTnLst>
                                </p:cTn>
                              </p:par>
                              <p:par>
                                <p:cTn id="50" presetID="3" presetClass="entr" presetSubtype="10" fill="hold"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blinds(horizontal)">
                                      <p:cBhvr>
                                        <p:cTn id="52" dur="500"/>
                                        <p:tgtEl>
                                          <p:spTgt spid="48"/>
                                        </p:tgtEl>
                                      </p:cBhvr>
                                    </p:animEffect>
                                  </p:childTnLst>
                                </p:cTn>
                              </p:par>
                              <p:par>
                                <p:cTn id="53" presetID="3" presetClass="entr" presetSubtype="10" fill="hold"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blinds(horizontal)">
                                      <p:cBhvr>
                                        <p:cTn id="55" dur="500"/>
                                        <p:tgtEl>
                                          <p:spTgt spid="50"/>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blinds(horizontal)">
                                      <p:cBhvr>
                                        <p:cTn id="58" dur="500"/>
                                        <p:tgtEl>
                                          <p:spTgt spid="52"/>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blinds(horizontal)">
                                      <p:cBhvr>
                                        <p:cTn id="61" dur="500"/>
                                        <p:tgtEl>
                                          <p:spTgt spid="53"/>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blinds(horizontal)">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55"/>
                                        </p:tgtEl>
                                        <p:attrNameLst>
                                          <p:attrName>style.visibility</p:attrName>
                                        </p:attrNameLst>
                                      </p:cBhvr>
                                      <p:to>
                                        <p:strVal val="visible"/>
                                      </p:to>
                                    </p:set>
                                    <p:animEffect transition="in" filter="blinds(horizontal)">
                                      <p:cBhvr>
                                        <p:cTn id="69" dur="500"/>
                                        <p:tgtEl>
                                          <p:spTgt spid="55"/>
                                        </p:tgtEl>
                                      </p:cBhvr>
                                    </p:animEffect>
                                  </p:childTnLst>
                                </p:cTn>
                              </p:par>
                              <p:par>
                                <p:cTn id="70" presetID="3" presetClass="entr" presetSubtype="10" fill="hold"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blinds(horizontal)">
                                      <p:cBhvr>
                                        <p:cTn id="72" dur="500"/>
                                        <p:tgtEl>
                                          <p:spTgt spid="56"/>
                                        </p:tgtEl>
                                      </p:cBhvr>
                                    </p:animEffect>
                                  </p:childTnLst>
                                </p:cTn>
                              </p:par>
                              <p:par>
                                <p:cTn id="73" presetID="3" presetClass="entr" presetSubtype="10"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blinds(horizontal)">
                                      <p:cBhvr>
                                        <p:cTn id="75" dur="500"/>
                                        <p:tgtEl>
                                          <p:spTgt spid="57"/>
                                        </p:tgtEl>
                                      </p:cBhvr>
                                    </p:animEffect>
                                  </p:childTnLst>
                                </p:cTn>
                              </p:par>
                              <p:par>
                                <p:cTn id="76" presetID="3" presetClass="entr" presetSubtype="10" fill="hold" nodeType="with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blinds(horizontal)">
                                      <p:cBhvr>
                                        <p:cTn id="78" dur="500"/>
                                        <p:tgtEl>
                                          <p:spTgt spid="58"/>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62"/>
                                        </p:tgtEl>
                                        <p:attrNameLst>
                                          <p:attrName>style.visibility</p:attrName>
                                        </p:attrNameLst>
                                      </p:cBhvr>
                                      <p:to>
                                        <p:strVal val="visible"/>
                                      </p:to>
                                    </p:set>
                                    <p:animEffect transition="in" filter="blinds(horizontal)">
                                      <p:cBhvr>
                                        <p:cTn id="81" dur="500"/>
                                        <p:tgtEl>
                                          <p:spTgt spid="62"/>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63"/>
                                        </p:tgtEl>
                                        <p:attrNameLst>
                                          <p:attrName>style.visibility</p:attrName>
                                        </p:attrNameLst>
                                      </p:cBhvr>
                                      <p:to>
                                        <p:strVal val="visible"/>
                                      </p:to>
                                    </p:set>
                                    <p:animEffect transition="in" filter="blinds(horizontal)">
                                      <p:cBhvr>
                                        <p:cTn id="84" dur="500"/>
                                        <p:tgtEl>
                                          <p:spTgt spid="63"/>
                                        </p:tgtEl>
                                      </p:cBhvr>
                                    </p:animEffect>
                                  </p:childTnLst>
                                </p:cTn>
                              </p:par>
                              <p:par>
                                <p:cTn id="85" presetID="3" presetClass="entr" presetSubtype="10" fill="hold" nodeType="with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blinds(horizontal)">
                                      <p:cBhvr>
                                        <p:cTn id="87" dur="500"/>
                                        <p:tgtEl>
                                          <p:spTgt spid="64"/>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65"/>
                                        </p:tgtEl>
                                        <p:attrNameLst>
                                          <p:attrName>style.visibility</p:attrName>
                                        </p:attrNameLst>
                                      </p:cBhvr>
                                      <p:to>
                                        <p:strVal val="visible"/>
                                      </p:to>
                                    </p:set>
                                    <p:animEffect transition="in" filter="blinds(horizontal)">
                                      <p:cBhvr>
                                        <p:cTn id="90" dur="500"/>
                                        <p:tgtEl>
                                          <p:spTgt spid="65"/>
                                        </p:tgtEl>
                                      </p:cBhvr>
                                    </p:animEffect>
                                  </p:childTnLst>
                                </p:cTn>
                              </p:par>
                              <p:par>
                                <p:cTn id="91" presetID="3" presetClass="entr" presetSubtype="10"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blinds(horizontal)">
                                      <p:cBhvr>
                                        <p:cTn id="93" dur="500"/>
                                        <p:tgtEl>
                                          <p:spTgt spid="66"/>
                                        </p:tgtEl>
                                      </p:cBhvr>
                                    </p:animEffect>
                                  </p:childTnLst>
                                </p:cTn>
                              </p:par>
                              <p:par>
                                <p:cTn id="94" presetID="3" presetClass="entr" presetSubtype="10" fill="hold" nodeType="withEffect">
                                  <p:stCondLst>
                                    <p:cond delay="0"/>
                                  </p:stCondLst>
                                  <p:childTnLst>
                                    <p:set>
                                      <p:cBhvr>
                                        <p:cTn id="95" dur="1" fill="hold">
                                          <p:stCondLst>
                                            <p:cond delay="0"/>
                                          </p:stCondLst>
                                        </p:cTn>
                                        <p:tgtEl>
                                          <p:spTgt spid="67"/>
                                        </p:tgtEl>
                                        <p:attrNameLst>
                                          <p:attrName>style.visibility</p:attrName>
                                        </p:attrNameLst>
                                      </p:cBhvr>
                                      <p:to>
                                        <p:strVal val="visible"/>
                                      </p:to>
                                    </p:set>
                                    <p:animEffect transition="in" filter="blinds(horizontal)">
                                      <p:cBhvr>
                                        <p:cTn id="96" dur="500"/>
                                        <p:tgtEl>
                                          <p:spTgt spid="67"/>
                                        </p:tgtEl>
                                      </p:cBhvr>
                                    </p:animEffect>
                                  </p:childTnLst>
                                </p:cTn>
                              </p:par>
                              <p:par>
                                <p:cTn id="97" presetID="3" presetClass="entr" presetSubtype="10" fill="hold" nodeType="withEffect">
                                  <p:stCondLst>
                                    <p:cond delay="0"/>
                                  </p:stCondLst>
                                  <p:childTnLst>
                                    <p:set>
                                      <p:cBhvr>
                                        <p:cTn id="98" dur="1" fill="hold">
                                          <p:stCondLst>
                                            <p:cond delay="0"/>
                                          </p:stCondLst>
                                        </p:cTn>
                                        <p:tgtEl>
                                          <p:spTgt spid="68"/>
                                        </p:tgtEl>
                                        <p:attrNameLst>
                                          <p:attrName>style.visibility</p:attrName>
                                        </p:attrNameLst>
                                      </p:cBhvr>
                                      <p:to>
                                        <p:strVal val="visible"/>
                                      </p:to>
                                    </p:set>
                                    <p:animEffect transition="in" filter="blinds(horizontal)">
                                      <p:cBhvr>
                                        <p:cTn id="99" dur="500"/>
                                        <p:tgtEl>
                                          <p:spTgt spid="68"/>
                                        </p:tgtEl>
                                      </p:cBhvr>
                                    </p:animEffect>
                                  </p:childTnLst>
                                </p:cTn>
                              </p:par>
                              <p:par>
                                <p:cTn id="100" presetID="3" presetClass="entr" presetSubtype="10" fill="hold" nodeType="withEffect">
                                  <p:stCondLst>
                                    <p:cond delay="0"/>
                                  </p:stCondLst>
                                  <p:childTnLst>
                                    <p:set>
                                      <p:cBhvr>
                                        <p:cTn id="101" dur="1" fill="hold">
                                          <p:stCondLst>
                                            <p:cond delay="0"/>
                                          </p:stCondLst>
                                        </p:cTn>
                                        <p:tgtEl>
                                          <p:spTgt spid="69"/>
                                        </p:tgtEl>
                                        <p:attrNameLst>
                                          <p:attrName>style.visibility</p:attrName>
                                        </p:attrNameLst>
                                      </p:cBhvr>
                                      <p:to>
                                        <p:strVal val="visible"/>
                                      </p:to>
                                    </p:set>
                                    <p:animEffect transition="in" filter="blinds(horizontal)">
                                      <p:cBhvr>
                                        <p:cTn id="102" dur="500"/>
                                        <p:tgtEl>
                                          <p:spTgt spid="69"/>
                                        </p:tgtEl>
                                      </p:cBhvr>
                                    </p:animEffect>
                                  </p:childTnLst>
                                </p:cTn>
                              </p:par>
                              <p:par>
                                <p:cTn id="103" presetID="3" presetClass="entr" presetSubtype="10" fill="hold" grpId="0" nodeType="withEffect">
                                  <p:stCondLst>
                                    <p:cond delay="0"/>
                                  </p:stCondLst>
                                  <p:childTnLst>
                                    <p:set>
                                      <p:cBhvr>
                                        <p:cTn id="104" dur="1" fill="hold">
                                          <p:stCondLst>
                                            <p:cond delay="0"/>
                                          </p:stCondLst>
                                        </p:cTn>
                                        <p:tgtEl>
                                          <p:spTgt spid="70"/>
                                        </p:tgtEl>
                                        <p:attrNameLst>
                                          <p:attrName>style.visibility</p:attrName>
                                        </p:attrNameLst>
                                      </p:cBhvr>
                                      <p:to>
                                        <p:strVal val="visible"/>
                                      </p:to>
                                    </p:set>
                                    <p:animEffect transition="in" filter="blinds(horizontal)">
                                      <p:cBhvr>
                                        <p:cTn id="105" dur="500"/>
                                        <p:tgtEl>
                                          <p:spTgt spid="70"/>
                                        </p:tgtEl>
                                      </p:cBhvr>
                                    </p:animEffect>
                                  </p:childTnLst>
                                </p:cTn>
                              </p:par>
                              <p:par>
                                <p:cTn id="106" presetID="3" presetClass="entr" presetSubtype="10" fill="hold" grpId="0" nodeType="withEffect">
                                  <p:stCondLst>
                                    <p:cond delay="0"/>
                                  </p:stCondLst>
                                  <p:childTnLst>
                                    <p:set>
                                      <p:cBhvr>
                                        <p:cTn id="107" dur="1" fill="hold">
                                          <p:stCondLst>
                                            <p:cond delay="0"/>
                                          </p:stCondLst>
                                        </p:cTn>
                                        <p:tgtEl>
                                          <p:spTgt spid="71"/>
                                        </p:tgtEl>
                                        <p:attrNameLst>
                                          <p:attrName>style.visibility</p:attrName>
                                        </p:attrNameLst>
                                      </p:cBhvr>
                                      <p:to>
                                        <p:strVal val="visible"/>
                                      </p:to>
                                    </p:set>
                                    <p:animEffect transition="in" filter="blinds(horizontal)">
                                      <p:cBhvr>
                                        <p:cTn id="108" dur="500"/>
                                        <p:tgtEl>
                                          <p:spTgt spid="71"/>
                                        </p:tgtEl>
                                      </p:cBhvr>
                                    </p:animEffect>
                                  </p:childTnLst>
                                </p:cTn>
                              </p:par>
                              <p:par>
                                <p:cTn id="109" presetID="3" presetClass="entr" presetSubtype="10" fill="hold" grpId="0" nodeType="withEffect">
                                  <p:stCondLst>
                                    <p:cond delay="0"/>
                                  </p:stCondLst>
                                  <p:childTnLst>
                                    <p:set>
                                      <p:cBhvr>
                                        <p:cTn id="110" dur="1" fill="hold">
                                          <p:stCondLst>
                                            <p:cond delay="0"/>
                                          </p:stCondLst>
                                        </p:cTn>
                                        <p:tgtEl>
                                          <p:spTgt spid="72"/>
                                        </p:tgtEl>
                                        <p:attrNameLst>
                                          <p:attrName>style.visibility</p:attrName>
                                        </p:attrNameLst>
                                      </p:cBhvr>
                                      <p:to>
                                        <p:strVal val="visible"/>
                                      </p:to>
                                    </p:set>
                                    <p:animEffect transition="in" filter="blinds(horizontal)">
                                      <p:cBhvr>
                                        <p:cTn id="111" dur="500"/>
                                        <p:tgtEl>
                                          <p:spTgt spid="72"/>
                                        </p:tgtEl>
                                      </p:cBhvr>
                                    </p:animEffect>
                                  </p:childTnLst>
                                </p:cTn>
                              </p:par>
                              <p:par>
                                <p:cTn id="112" presetID="3" presetClass="entr" presetSubtype="10" fill="hold" nodeType="withEffect">
                                  <p:stCondLst>
                                    <p:cond delay="0"/>
                                  </p:stCondLst>
                                  <p:childTnLst>
                                    <p:set>
                                      <p:cBhvr>
                                        <p:cTn id="113" dur="1" fill="hold">
                                          <p:stCondLst>
                                            <p:cond delay="0"/>
                                          </p:stCondLst>
                                        </p:cTn>
                                        <p:tgtEl>
                                          <p:spTgt spid="73"/>
                                        </p:tgtEl>
                                        <p:attrNameLst>
                                          <p:attrName>style.visibility</p:attrName>
                                        </p:attrNameLst>
                                      </p:cBhvr>
                                      <p:to>
                                        <p:strVal val="visible"/>
                                      </p:to>
                                    </p:set>
                                    <p:animEffect transition="in" filter="blinds(horizontal)">
                                      <p:cBhvr>
                                        <p:cTn id="114" dur="500"/>
                                        <p:tgtEl>
                                          <p:spTgt spid="73"/>
                                        </p:tgtEl>
                                      </p:cBhvr>
                                    </p:animEffect>
                                  </p:childTnLst>
                                </p:cTn>
                              </p:par>
                              <p:par>
                                <p:cTn id="115" presetID="3" presetClass="entr" presetSubtype="10" fill="hold" nodeType="withEffect">
                                  <p:stCondLst>
                                    <p:cond delay="0"/>
                                  </p:stCondLst>
                                  <p:childTnLst>
                                    <p:set>
                                      <p:cBhvr>
                                        <p:cTn id="116" dur="1" fill="hold">
                                          <p:stCondLst>
                                            <p:cond delay="0"/>
                                          </p:stCondLst>
                                        </p:cTn>
                                        <p:tgtEl>
                                          <p:spTgt spid="74"/>
                                        </p:tgtEl>
                                        <p:attrNameLst>
                                          <p:attrName>style.visibility</p:attrName>
                                        </p:attrNameLst>
                                      </p:cBhvr>
                                      <p:to>
                                        <p:strVal val="visible"/>
                                      </p:to>
                                    </p:set>
                                    <p:animEffect transition="in" filter="blinds(horizontal)">
                                      <p:cBhvr>
                                        <p:cTn id="117" dur="500"/>
                                        <p:tgtEl>
                                          <p:spTgt spid="74"/>
                                        </p:tgtEl>
                                      </p:cBhvr>
                                    </p:animEffect>
                                  </p:childTnLst>
                                </p:cTn>
                              </p:par>
                              <p:par>
                                <p:cTn id="118" presetID="3" presetClass="entr" presetSubtype="10" fill="hold" grpId="0" nodeType="withEffect">
                                  <p:stCondLst>
                                    <p:cond delay="0"/>
                                  </p:stCondLst>
                                  <p:childTnLst>
                                    <p:set>
                                      <p:cBhvr>
                                        <p:cTn id="119" dur="1" fill="hold">
                                          <p:stCondLst>
                                            <p:cond delay="0"/>
                                          </p:stCondLst>
                                        </p:cTn>
                                        <p:tgtEl>
                                          <p:spTgt spid="75"/>
                                        </p:tgtEl>
                                        <p:attrNameLst>
                                          <p:attrName>style.visibility</p:attrName>
                                        </p:attrNameLst>
                                      </p:cBhvr>
                                      <p:to>
                                        <p:strVal val="visible"/>
                                      </p:to>
                                    </p:set>
                                    <p:animEffect transition="in" filter="blinds(horizontal)">
                                      <p:cBhvr>
                                        <p:cTn id="120" dur="500"/>
                                        <p:tgtEl>
                                          <p:spTgt spid="75"/>
                                        </p:tgtEl>
                                      </p:cBhvr>
                                    </p:animEffect>
                                  </p:childTnLst>
                                </p:cTn>
                              </p:par>
                              <p:par>
                                <p:cTn id="121" presetID="3" presetClass="entr" presetSubtype="10" fill="hold" nodeType="withEffect">
                                  <p:stCondLst>
                                    <p:cond delay="0"/>
                                  </p:stCondLst>
                                  <p:childTnLst>
                                    <p:set>
                                      <p:cBhvr>
                                        <p:cTn id="122" dur="1" fill="hold">
                                          <p:stCondLst>
                                            <p:cond delay="0"/>
                                          </p:stCondLst>
                                        </p:cTn>
                                        <p:tgtEl>
                                          <p:spTgt spid="77"/>
                                        </p:tgtEl>
                                        <p:attrNameLst>
                                          <p:attrName>style.visibility</p:attrName>
                                        </p:attrNameLst>
                                      </p:cBhvr>
                                      <p:to>
                                        <p:strVal val="visible"/>
                                      </p:to>
                                    </p:set>
                                    <p:animEffect transition="in" filter="blinds(horizontal)">
                                      <p:cBhvr>
                                        <p:cTn id="123" dur="500"/>
                                        <p:tgtEl>
                                          <p:spTgt spid="77"/>
                                        </p:tgtEl>
                                      </p:cBhvr>
                                    </p:animEffect>
                                  </p:childTnLst>
                                </p:cTn>
                              </p:par>
                            </p:childTnLst>
                          </p:cTn>
                        </p:par>
                      </p:childTnLst>
                    </p:cTn>
                  </p:par>
                  <p:par>
                    <p:cTn id="124" fill="hold">
                      <p:stCondLst>
                        <p:cond delay="indefinite"/>
                      </p:stCondLst>
                      <p:childTnLst>
                        <p:par>
                          <p:cTn id="125" fill="hold">
                            <p:stCondLst>
                              <p:cond delay="0"/>
                            </p:stCondLst>
                            <p:childTnLst>
                              <p:par>
                                <p:cTn id="126" presetID="3" presetClass="entr" presetSubtype="10" fill="hold" grpId="0" nodeType="clickEffect">
                                  <p:stCondLst>
                                    <p:cond delay="0"/>
                                  </p:stCondLst>
                                  <p:childTnLst>
                                    <p:set>
                                      <p:cBhvr>
                                        <p:cTn id="127" dur="1" fill="hold">
                                          <p:stCondLst>
                                            <p:cond delay="0"/>
                                          </p:stCondLst>
                                        </p:cTn>
                                        <p:tgtEl>
                                          <p:spTgt spid="4"/>
                                        </p:tgtEl>
                                        <p:attrNameLst>
                                          <p:attrName>style.visibility</p:attrName>
                                        </p:attrNameLst>
                                      </p:cBhvr>
                                      <p:to>
                                        <p:strVal val="visible"/>
                                      </p:to>
                                    </p:set>
                                    <p:animEffect transition="in" filter="blinds(horizontal)">
                                      <p:cBhvr>
                                        <p:cTn id="1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P spid="21" grpId="0"/>
      <p:bldP spid="51" grpId="0"/>
      <p:bldP spid="52" grpId="0"/>
      <p:bldP spid="53" grpId="0"/>
      <p:bldP spid="62" grpId="0"/>
      <p:bldP spid="63" grpId="0"/>
      <p:bldP spid="65" grpId="0"/>
      <p:bldP spid="70" grpId="0"/>
      <p:bldP spid="71" grpId="0"/>
      <p:bldP spid="72" grpId="0"/>
      <p:bldP spid="75"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2D050">
            <a:alpha val="50000"/>
          </a:srgbClr>
        </a:solidFill>
        <a:effectLst/>
      </p:bgPr>
    </p:bg>
    <p:spTree>
      <p:nvGrpSpPr>
        <p:cNvPr id="1" name=""/>
        <p:cNvGrpSpPr/>
        <p:nvPr/>
      </p:nvGrpSpPr>
      <p:grpSpPr>
        <a:xfrm>
          <a:off x="0" y="0"/>
          <a:ext cx="0" cy="0"/>
          <a:chOff x="0" y="0"/>
          <a:chExt cx="0" cy="0"/>
        </a:xfrm>
      </p:grpSpPr>
      <p:sp>
        <p:nvSpPr>
          <p:cNvPr id="2" name="Object 1"/>
          <p:cNvSpPr/>
          <p:nvPr/>
        </p:nvSpPr>
        <p:spPr>
          <a:xfrm>
            <a:off x="6094476" y="95226"/>
            <a:ext cx="5999250" cy="6665833"/>
          </a:xfrm>
          <a:prstGeom prst="rect">
            <a:avLst/>
          </a:prstGeom>
          <a:solidFill>
            <a:srgbClr val="FFFFFF"/>
          </a:solidFill>
        </p:spPr>
        <p:txBody>
          <a:bodyPr/>
          <a:lstStyle/>
          <a:p>
            <a:endParaRPr lang="en-US">
              <a:latin typeface="+mj-lt"/>
            </a:endParaRPr>
          </a:p>
        </p:txBody>
      </p:sp>
      <p:pic>
        <p:nvPicPr>
          <p:cNvPr id="3" name="Object 2" descr="People shaking hands"/>
          <p:cNvPicPr>
            <a:picLocks noChangeAspect="1"/>
          </p:cNvPicPr>
          <p:nvPr/>
        </p:nvPicPr>
        <p:blipFill>
          <a:blip r:embed="rId3"/>
          <a:srcRect l="19985" r="19985"/>
          <a:stretch/>
        </p:blipFill>
        <p:spPr>
          <a:xfrm>
            <a:off x="6094476" y="95226"/>
            <a:ext cx="5999250" cy="6665833"/>
          </a:xfrm>
          <a:prstGeom prst="rect">
            <a:avLst/>
          </a:prstGeom>
        </p:spPr>
      </p:pic>
      <p:sp>
        <p:nvSpPr>
          <p:cNvPr id="5" name="Object 4"/>
          <p:cNvSpPr/>
          <p:nvPr/>
        </p:nvSpPr>
        <p:spPr>
          <a:xfrm>
            <a:off x="303670" y="2346875"/>
            <a:ext cx="5557198" cy="2508153"/>
          </a:xfrm>
          <a:prstGeom prst="rect">
            <a:avLst/>
          </a:prstGeom>
          <a:noFill/>
        </p:spPr>
        <p:txBody>
          <a:bodyPr wrap="square" lIns="0" tIns="0" rIns="0" bIns="0" rtlCol="0" anchor="t"/>
          <a:lstStyle/>
          <a:p>
            <a:pPr algn="ctr">
              <a:lnSpc>
                <a:spcPts val="5651"/>
              </a:lnSpc>
              <a:spcBef>
                <a:spcPts val="1042"/>
              </a:spcBef>
              <a:buNone/>
            </a:pPr>
            <a:r>
              <a:rPr lang="en-US" sz="5400" kern="0" spc="53" dirty="0">
                <a:solidFill>
                  <a:srgbClr val="071023"/>
                </a:solidFill>
                <a:latin typeface="+mj-lt"/>
                <a:cs typeface="Poppins" pitchFamily="34" charset="-120"/>
              </a:rPr>
              <a:t>Recommendation</a:t>
            </a:r>
          </a:p>
          <a:p>
            <a:pPr algn="ctr">
              <a:lnSpc>
                <a:spcPts val="5651"/>
              </a:lnSpc>
              <a:spcBef>
                <a:spcPts val="1042"/>
              </a:spcBef>
            </a:pPr>
            <a:r>
              <a:rPr lang="en-US" sz="5400" kern="0" spc="53" dirty="0">
                <a:solidFill>
                  <a:srgbClr val="071023"/>
                </a:solidFill>
                <a:latin typeface="+mj-lt"/>
                <a:cs typeface="Poppins" pitchFamily="34" charset="-120"/>
              </a:rPr>
              <a:t>&amp; </a:t>
            </a:r>
            <a:r>
              <a:rPr lang="en-US" sz="5400" kern="0" spc="53" dirty="0">
                <a:solidFill>
                  <a:srgbClr val="071023"/>
                </a:solidFill>
                <a:latin typeface="+mj-lt"/>
                <a:ea typeface="Poppins" pitchFamily="34" charset="-122"/>
                <a:cs typeface="Poppins" pitchFamily="34" charset="-120"/>
              </a:rPr>
              <a:t>Limitations</a:t>
            </a:r>
          </a:p>
        </p:txBody>
      </p:sp>
    </p:spTree>
    <p:extLst>
      <p:ext uri="{BB962C8B-B14F-4D97-AF65-F5344CB8AC3E}">
        <p14:creationId xmlns:p14="http://schemas.microsoft.com/office/powerpoint/2010/main" val="3638170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88952" cy="85704"/>
          </a:xfrm>
          <a:prstGeom prst="rect">
            <a:avLst/>
          </a:prstGeom>
        </p:spPr>
      </p:pic>
      <p:sp>
        <p:nvSpPr>
          <p:cNvPr id="3" name="Object 2"/>
          <p:cNvSpPr/>
          <p:nvPr/>
        </p:nvSpPr>
        <p:spPr>
          <a:xfrm>
            <a:off x="0" y="402013"/>
            <a:ext cx="12188952" cy="478353"/>
          </a:xfrm>
          <a:prstGeom prst="rect">
            <a:avLst/>
          </a:prstGeom>
          <a:noFill/>
        </p:spPr>
        <p:txBody>
          <a:bodyPr wrap="square" lIns="0" tIns="0" rIns="0" bIns="0" rtlCol="0" anchor="t"/>
          <a:lstStyle/>
          <a:p>
            <a:pPr algn="ctr">
              <a:lnSpc>
                <a:spcPts val="3767"/>
              </a:lnSpc>
              <a:buNone/>
            </a:pPr>
            <a:r>
              <a:rPr lang="en-US" sz="3600" kern="0" spc="35" dirty="0">
                <a:solidFill>
                  <a:srgbClr val="071023"/>
                </a:solidFill>
                <a:latin typeface="+mj-lt"/>
                <a:ea typeface="Poppins" pitchFamily="34" charset="-122"/>
                <a:cs typeface="Poppins" pitchFamily="34" charset="-120"/>
              </a:rPr>
              <a:t>Recommendations &amp; Limitations</a:t>
            </a:r>
            <a:endParaRPr lang="en-US" sz="3600" dirty="0">
              <a:latin typeface="+mj-lt"/>
            </a:endParaRPr>
          </a:p>
        </p:txBody>
      </p:sp>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56589" y="1816301"/>
            <a:ext cx="285679" cy="247588"/>
          </a:xfrm>
          <a:prstGeom prst="rect">
            <a:avLst/>
          </a:prstGeom>
        </p:spPr>
      </p:pic>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669407" y="3095223"/>
            <a:ext cx="314246" cy="361860"/>
          </a:xfrm>
          <a:prstGeom prst="rect">
            <a:avLst/>
          </a:prstGeom>
        </p:spPr>
      </p:pic>
      <p:pic>
        <p:nvPicPr>
          <p:cNvPr id="13" name="Object 12"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286314" y="1816301"/>
            <a:ext cx="285679" cy="238065"/>
          </a:xfrm>
          <a:prstGeom prst="rect">
            <a:avLst/>
          </a:prstGeom>
        </p:spPr>
      </p:pic>
      <p:sp>
        <p:nvSpPr>
          <p:cNvPr id="34" name="Object 5">
            <a:extLst>
              <a:ext uri="{FF2B5EF4-FFF2-40B4-BE49-F238E27FC236}">
                <a16:creationId xmlns:a16="http://schemas.microsoft.com/office/drawing/2014/main" id="{B0E4149A-80BD-6C5C-F96C-755AC9B36367}"/>
              </a:ext>
            </a:extLst>
          </p:cNvPr>
          <p:cNvSpPr/>
          <p:nvPr/>
        </p:nvSpPr>
        <p:spPr>
          <a:xfrm>
            <a:off x="1930167" y="3299130"/>
            <a:ext cx="4242327" cy="362811"/>
          </a:xfrm>
          <a:prstGeom prst="rect">
            <a:avLst/>
          </a:prstGeom>
          <a:noFill/>
        </p:spPr>
        <p:txBody>
          <a:bodyPr wrap="square" lIns="0" tIns="0" rIns="0" bIns="0" rtlCol="0" anchor="t"/>
          <a:lstStyle/>
          <a:p>
            <a:pPr algn="l">
              <a:lnSpc>
                <a:spcPts val="1814"/>
              </a:lnSpc>
              <a:buNone/>
            </a:pPr>
            <a:r>
              <a:rPr lang="en-US" dirty="0">
                <a:solidFill>
                  <a:srgbClr val="071023"/>
                </a:solidFill>
                <a:latin typeface="+mj-lt"/>
                <a:ea typeface="Space Mono" pitchFamily="34" charset="-122"/>
                <a:cs typeface="Space Mono" pitchFamily="34" charset="-120"/>
              </a:rPr>
              <a:t>Limited Data Interpretation</a:t>
            </a:r>
            <a:endParaRPr lang="en-US" dirty="0">
              <a:latin typeface="+mj-lt"/>
            </a:endParaRPr>
          </a:p>
        </p:txBody>
      </p:sp>
      <p:sp>
        <p:nvSpPr>
          <p:cNvPr id="35" name="Object 6">
            <a:extLst>
              <a:ext uri="{FF2B5EF4-FFF2-40B4-BE49-F238E27FC236}">
                <a16:creationId xmlns:a16="http://schemas.microsoft.com/office/drawing/2014/main" id="{A2818AA4-B747-1BB5-BB01-2805FCF59651}"/>
              </a:ext>
            </a:extLst>
          </p:cNvPr>
          <p:cNvSpPr/>
          <p:nvPr/>
        </p:nvSpPr>
        <p:spPr>
          <a:xfrm>
            <a:off x="1930168" y="3613793"/>
            <a:ext cx="3616758" cy="639920"/>
          </a:xfrm>
          <a:prstGeom prst="rect">
            <a:avLst/>
          </a:prstGeom>
          <a:noFill/>
        </p:spPr>
        <p:txBody>
          <a:bodyPr wrap="square" lIns="0" tIns="0" rIns="0" bIns="0" rtlCol="0" anchor="t"/>
          <a:lstStyle/>
          <a:p>
            <a:pPr algn="l">
              <a:lnSpc>
                <a:spcPts val="1680"/>
              </a:lnSpc>
              <a:spcBef>
                <a:spcPts val="668"/>
              </a:spcBef>
              <a:buNone/>
            </a:pPr>
            <a:r>
              <a:rPr lang="en-US" sz="1200" dirty="0">
                <a:solidFill>
                  <a:srgbClr val="000000">
                    <a:alpha val="80000"/>
                  </a:srgbClr>
                </a:solidFill>
                <a:latin typeface="+mj-lt"/>
                <a:ea typeface="Space Mono" pitchFamily="34" charset="-122"/>
              </a:rPr>
              <a:t>Information may be loss during data cleaning/grouping. More suitable statistical model could be deployed to improve analysis accuracy. </a:t>
            </a:r>
          </a:p>
        </p:txBody>
      </p:sp>
      <p:sp>
        <p:nvSpPr>
          <p:cNvPr id="36" name="Object 13">
            <a:extLst>
              <a:ext uri="{FF2B5EF4-FFF2-40B4-BE49-F238E27FC236}">
                <a16:creationId xmlns:a16="http://schemas.microsoft.com/office/drawing/2014/main" id="{E7064612-CF8F-52C0-4E8C-0984D1C3DF16}"/>
              </a:ext>
            </a:extLst>
          </p:cNvPr>
          <p:cNvSpPr/>
          <p:nvPr/>
        </p:nvSpPr>
        <p:spPr>
          <a:xfrm>
            <a:off x="7167606" y="3273681"/>
            <a:ext cx="4242327" cy="362811"/>
          </a:xfrm>
          <a:prstGeom prst="rect">
            <a:avLst/>
          </a:prstGeom>
          <a:noFill/>
        </p:spPr>
        <p:txBody>
          <a:bodyPr wrap="square" lIns="0" tIns="0" rIns="0" bIns="0" rtlCol="0" anchor="t"/>
          <a:lstStyle/>
          <a:p>
            <a:pPr algn="l">
              <a:lnSpc>
                <a:spcPts val="1814"/>
              </a:lnSpc>
              <a:buNone/>
            </a:pPr>
            <a:r>
              <a:rPr lang="en-US" dirty="0">
                <a:solidFill>
                  <a:srgbClr val="071023"/>
                </a:solidFill>
                <a:latin typeface="+mj-lt"/>
                <a:ea typeface="Space Mono" pitchFamily="34" charset="-122"/>
                <a:cs typeface="Space Mono" pitchFamily="34" charset="-120"/>
              </a:rPr>
              <a:t>Potential Market Factors</a:t>
            </a:r>
            <a:endParaRPr lang="en-US" dirty="0">
              <a:latin typeface="+mj-lt"/>
            </a:endParaRPr>
          </a:p>
        </p:txBody>
      </p:sp>
      <p:sp>
        <p:nvSpPr>
          <p:cNvPr id="37" name="Object 14">
            <a:extLst>
              <a:ext uri="{FF2B5EF4-FFF2-40B4-BE49-F238E27FC236}">
                <a16:creationId xmlns:a16="http://schemas.microsoft.com/office/drawing/2014/main" id="{39FC4BFC-F342-1DFE-E5C5-5F47B4B801DA}"/>
              </a:ext>
            </a:extLst>
          </p:cNvPr>
          <p:cNvSpPr/>
          <p:nvPr/>
        </p:nvSpPr>
        <p:spPr>
          <a:xfrm>
            <a:off x="7167606" y="3582186"/>
            <a:ext cx="4048599" cy="1066533"/>
          </a:xfrm>
          <a:prstGeom prst="rect">
            <a:avLst/>
          </a:prstGeom>
          <a:noFill/>
        </p:spPr>
        <p:txBody>
          <a:bodyPr wrap="square" lIns="0" tIns="0" rIns="0" bIns="0" rtlCol="0" anchor="t"/>
          <a:lstStyle/>
          <a:p>
            <a:pPr algn="l">
              <a:lnSpc>
                <a:spcPts val="1680"/>
              </a:lnSpc>
              <a:spcBef>
                <a:spcPts val="668"/>
              </a:spcBef>
              <a:buNone/>
            </a:pPr>
            <a:r>
              <a:rPr lang="en-US" sz="1200" dirty="0">
                <a:solidFill>
                  <a:srgbClr val="000000">
                    <a:alpha val="80000"/>
                  </a:srgbClr>
                </a:solidFill>
                <a:latin typeface="+mj-lt"/>
                <a:ea typeface="Space Mono" pitchFamily="34" charset="-122"/>
                <a:cs typeface="Space Mono" pitchFamily="34" charset="-120"/>
              </a:rPr>
              <a:t>Other external factors, such as economic conditions, government policies, and consumer preferences, could also influence COE premium trends, which are not fully accounted for in the analysis.</a:t>
            </a:r>
            <a:endParaRPr lang="en-US" dirty="0">
              <a:latin typeface="+mj-lt"/>
            </a:endParaRPr>
          </a:p>
        </p:txBody>
      </p:sp>
      <p:grpSp>
        <p:nvGrpSpPr>
          <p:cNvPr id="7" name="Group 6">
            <a:extLst>
              <a:ext uri="{FF2B5EF4-FFF2-40B4-BE49-F238E27FC236}">
                <a16:creationId xmlns:a16="http://schemas.microsoft.com/office/drawing/2014/main" id="{AA6A76BB-0CDC-F728-2EEE-CA44BE0B5A37}"/>
              </a:ext>
            </a:extLst>
          </p:cNvPr>
          <p:cNvGrpSpPr/>
          <p:nvPr/>
        </p:nvGrpSpPr>
        <p:grpSpPr>
          <a:xfrm>
            <a:off x="1075513" y="3234079"/>
            <a:ext cx="714196" cy="714196"/>
            <a:chOff x="1075513" y="1462802"/>
            <a:chExt cx="714196" cy="714196"/>
          </a:xfrm>
        </p:grpSpPr>
        <p:sp>
          <p:nvSpPr>
            <p:cNvPr id="39" name="Object 3">
              <a:extLst>
                <a:ext uri="{FF2B5EF4-FFF2-40B4-BE49-F238E27FC236}">
                  <a16:creationId xmlns:a16="http://schemas.microsoft.com/office/drawing/2014/main" id="{C176DDE8-0B12-CAC6-EE18-4F61BA224D6F}"/>
                </a:ext>
              </a:extLst>
            </p:cNvPr>
            <p:cNvSpPr/>
            <p:nvPr/>
          </p:nvSpPr>
          <p:spPr>
            <a:xfrm>
              <a:off x="1075513" y="1462802"/>
              <a:ext cx="714196" cy="714196"/>
            </a:xfrm>
            <a:prstGeom prst="ellipse">
              <a:avLst/>
            </a:prstGeom>
            <a:solidFill>
              <a:srgbClr val="FFC000"/>
            </a:solidFill>
          </p:spPr>
          <p:txBody>
            <a:bodyPr/>
            <a:lstStyle/>
            <a:p>
              <a:endParaRPr lang="en-US">
                <a:latin typeface="+mj-lt"/>
              </a:endParaRPr>
            </a:p>
          </p:txBody>
        </p:sp>
        <p:pic>
          <p:nvPicPr>
            <p:cNvPr id="40" name="Graphic 39" descr="Document with solid fill">
              <a:extLst>
                <a:ext uri="{FF2B5EF4-FFF2-40B4-BE49-F238E27FC236}">
                  <a16:creationId xmlns:a16="http://schemas.microsoft.com/office/drawing/2014/main" id="{FA63F529-F30A-5E40-7EA4-8F59A80D007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119141" y="1489445"/>
              <a:ext cx="626939" cy="626939"/>
            </a:xfrm>
            <a:prstGeom prst="rect">
              <a:avLst/>
            </a:prstGeom>
          </p:spPr>
        </p:pic>
      </p:grpSp>
      <p:grpSp>
        <p:nvGrpSpPr>
          <p:cNvPr id="45" name="Group 44">
            <a:extLst>
              <a:ext uri="{FF2B5EF4-FFF2-40B4-BE49-F238E27FC236}">
                <a16:creationId xmlns:a16="http://schemas.microsoft.com/office/drawing/2014/main" id="{3C271FCA-8D79-1848-80C1-04D24F4036A2}"/>
              </a:ext>
            </a:extLst>
          </p:cNvPr>
          <p:cNvGrpSpPr/>
          <p:nvPr/>
        </p:nvGrpSpPr>
        <p:grpSpPr>
          <a:xfrm>
            <a:off x="6312952" y="3224072"/>
            <a:ext cx="714196" cy="714196"/>
            <a:chOff x="6426163" y="2030222"/>
            <a:chExt cx="714196" cy="714196"/>
          </a:xfrm>
        </p:grpSpPr>
        <p:sp>
          <p:nvSpPr>
            <p:cNvPr id="42" name="Object 11">
              <a:extLst>
                <a:ext uri="{FF2B5EF4-FFF2-40B4-BE49-F238E27FC236}">
                  <a16:creationId xmlns:a16="http://schemas.microsoft.com/office/drawing/2014/main" id="{3F94A00B-0E19-6CEE-6F9E-724A2556F218}"/>
                </a:ext>
              </a:extLst>
            </p:cNvPr>
            <p:cNvSpPr/>
            <p:nvPr/>
          </p:nvSpPr>
          <p:spPr>
            <a:xfrm>
              <a:off x="6426163" y="2030222"/>
              <a:ext cx="714196" cy="714196"/>
            </a:xfrm>
            <a:prstGeom prst="ellipse">
              <a:avLst/>
            </a:prstGeom>
            <a:solidFill>
              <a:srgbClr val="FFC000"/>
            </a:solidFill>
          </p:spPr>
          <p:txBody>
            <a:bodyPr/>
            <a:lstStyle/>
            <a:p>
              <a:endParaRPr lang="en-US" dirty="0">
                <a:latin typeface="+mj-lt"/>
              </a:endParaRPr>
            </a:p>
          </p:txBody>
        </p:sp>
        <p:pic>
          <p:nvPicPr>
            <p:cNvPr id="43" name="Graphic 42" descr="Upward trend with solid fill">
              <a:extLst>
                <a:ext uri="{FF2B5EF4-FFF2-40B4-BE49-F238E27FC236}">
                  <a16:creationId xmlns:a16="http://schemas.microsoft.com/office/drawing/2014/main" id="{07F7D33D-7BD3-1F00-6FEA-CD1A799AF48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92164" y="2063888"/>
              <a:ext cx="639920" cy="639920"/>
            </a:xfrm>
            <a:prstGeom prst="rect">
              <a:avLst/>
            </a:prstGeom>
          </p:spPr>
        </p:pic>
      </p:grpSp>
      <p:sp>
        <p:nvSpPr>
          <p:cNvPr id="47" name="Object 5">
            <a:extLst>
              <a:ext uri="{FF2B5EF4-FFF2-40B4-BE49-F238E27FC236}">
                <a16:creationId xmlns:a16="http://schemas.microsoft.com/office/drawing/2014/main" id="{FBC0C226-B02A-CBB3-F362-F12C902095B6}"/>
              </a:ext>
            </a:extLst>
          </p:cNvPr>
          <p:cNvSpPr/>
          <p:nvPr/>
        </p:nvSpPr>
        <p:spPr>
          <a:xfrm>
            <a:off x="1930167" y="1302363"/>
            <a:ext cx="4242327" cy="362811"/>
          </a:xfrm>
          <a:prstGeom prst="rect">
            <a:avLst/>
          </a:prstGeom>
          <a:noFill/>
        </p:spPr>
        <p:txBody>
          <a:bodyPr wrap="square" lIns="0" tIns="0" rIns="0" bIns="0" rtlCol="0" anchor="t"/>
          <a:lstStyle/>
          <a:p>
            <a:pPr algn="l">
              <a:lnSpc>
                <a:spcPts val="1814"/>
              </a:lnSpc>
              <a:buNone/>
            </a:pPr>
            <a:r>
              <a:rPr lang="en-US" dirty="0">
                <a:solidFill>
                  <a:srgbClr val="071023"/>
                </a:solidFill>
                <a:latin typeface="+mj-lt"/>
                <a:ea typeface="Space Mono" pitchFamily="34" charset="-122"/>
                <a:cs typeface="Space Mono" pitchFamily="34" charset="-120"/>
              </a:rPr>
              <a:t>Quota vs Premium</a:t>
            </a:r>
          </a:p>
          <a:p>
            <a:pPr algn="l">
              <a:lnSpc>
                <a:spcPts val="1814"/>
              </a:lnSpc>
              <a:buNone/>
            </a:pPr>
            <a:endParaRPr lang="en-US" dirty="0">
              <a:solidFill>
                <a:srgbClr val="071023"/>
              </a:solidFill>
              <a:latin typeface="+mj-lt"/>
              <a:ea typeface="Space Mono" pitchFamily="34" charset="-122"/>
              <a:cs typeface="Space Mono" pitchFamily="34" charset="-120"/>
            </a:endParaRPr>
          </a:p>
        </p:txBody>
      </p:sp>
      <p:sp>
        <p:nvSpPr>
          <p:cNvPr id="48" name="Object 6">
            <a:extLst>
              <a:ext uri="{FF2B5EF4-FFF2-40B4-BE49-F238E27FC236}">
                <a16:creationId xmlns:a16="http://schemas.microsoft.com/office/drawing/2014/main" id="{2E4DA331-2AD1-3CF3-202D-B2878A3CE377}"/>
              </a:ext>
            </a:extLst>
          </p:cNvPr>
          <p:cNvSpPr/>
          <p:nvPr/>
        </p:nvSpPr>
        <p:spPr>
          <a:xfrm>
            <a:off x="1930168" y="1617025"/>
            <a:ext cx="3845358" cy="1304058"/>
          </a:xfrm>
          <a:prstGeom prst="rect">
            <a:avLst/>
          </a:prstGeom>
          <a:noFill/>
        </p:spPr>
        <p:txBody>
          <a:bodyPr wrap="square" lIns="0" tIns="0" rIns="0" bIns="0" rtlCol="0" anchor="t"/>
          <a:lstStyle/>
          <a:p>
            <a:pPr algn="l">
              <a:lnSpc>
                <a:spcPts val="1680"/>
              </a:lnSpc>
              <a:spcBef>
                <a:spcPts val="668"/>
              </a:spcBef>
              <a:buNone/>
            </a:pPr>
            <a:r>
              <a:rPr lang="en-US" sz="1200" dirty="0">
                <a:solidFill>
                  <a:srgbClr val="000000">
                    <a:alpha val="80000"/>
                  </a:srgbClr>
                </a:solidFill>
                <a:latin typeface="+mj-lt"/>
                <a:ea typeface="Space Mono" pitchFamily="34" charset="-122"/>
                <a:cs typeface="Space Mono" pitchFamily="34" charset="-120"/>
              </a:rPr>
              <a:t>Lower quota will lead to Higher premium. </a:t>
            </a:r>
          </a:p>
          <a:p>
            <a:pPr algn="l">
              <a:lnSpc>
                <a:spcPts val="1680"/>
              </a:lnSpc>
              <a:spcBef>
                <a:spcPts val="668"/>
              </a:spcBef>
              <a:buNone/>
            </a:pPr>
            <a:r>
              <a:rPr lang="en-US" sz="1200" dirty="0">
                <a:solidFill>
                  <a:srgbClr val="000000">
                    <a:alpha val="80000"/>
                  </a:srgbClr>
                </a:solidFill>
                <a:latin typeface="+mj-lt"/>
                <a:ea typeface="Space Mono" pitchFamily="34" charset="-122"/>
                <a:cs typeface="Space Mono" pitchFamily="34" charset="-120"/>
              </a:rPr>
              <a:t>Quarterly quota’s information are released 1 month prior to the bidding exercise. (</a:t>
            </a:r>
            <a:r>
              <a:rPr lang="en-US" sz="1200" dirty="0" err="1">
                <a:solidFill>
                  <a:srgbClr val="000000">
                    <a:alpha val="80000"/>
                  </a:srgbClr>
                </a:solidFill>
                <a:latin typeface="+mj-lt"/>
                <a:ea typeface="Space Mono" pitchFamily="34" charset="-122"/>
                <a:cs typeface="Space Mono" pitchFamily="34" charset="-120"/>
              </a:rPr>
              <a:t>e,g</a:t>
            </a:r>
            <a:r>
              <a:rPr lang="en-US" sz="1200" dirty="0">
                <a:solidFill>
                  <a:srgbClr val="000000">
                    <a:alpha val="80000"/>
                  </a:srgbClr>
                </a:solidFill>
                <a:latin typeface="+mj-lt"/>
                <a:ea typeface="Space Mono" pitchFamily="34" charset="-122"/>
                <a:cs typeface="Space Mono" pitchFamily="34" charset="-120"/>
              </a:rPr>
              <a:t> July will release information for Aug – Oct).</a:t>
            </a:r>
          </a:p>
          <a:p>
            <a:pPr algn="l">
              <a:lnSpc>
                <a:spcPts val="1680"/>
              </a:lnSpc>
              <a:spcBef>
                <a:spcPts val="668"/>
              </a:spcBef>
              <a:buNone/>
            </a:pPr>
            <a:r>
              <a:rPr lang="en-US" sz="1200" dirty="0">
                <a:solidFill>
                  <a:srgbClr val="000000">
                    <a:alpha val="80000"/>
                  </a:srgbClr>
                </a:solidFill>
                <a:latin typeface="+mj-lt"/>
                <a:ea typeface="Space Mono" pitchFamily="34" charset="-122"/>
                <a:cs typeface="Space Mono" pitchFamily="34" charset="-120"/>
              </a:rPr>
              <a:t>Interested buyers could target months with higher quota.</a:t>
            </a:r>
          </a:p>
          <a:p>
            <a:pPr algn="l">
              <a:lnSpc>
                <a:spcPts val="1680"/>
              </a:lnSpc>
              <a:spcBef>
                <a:spcPts val="668"/>
              </a:spcBef>
              <a:buNone/>
            </a:pPr>
            <a:endParaRPr lang="en-US" sz="1200" dirty="0">
              <a:solidFill>
                <a:srgbClr val="000000">
                  <a:alpha val="80000"/>
                </a:srgbClr>
              </a:solidFill>
              <a:latin typeface="+mj-lt"/>
              <a:ea typeface="Space Mono" pitchFamily="34" charset="-122"/>
              <a:cs typeface="Space Mono" pitchFamily="34" charset="-120"/>
            </a:endParaRPr>
          </a:p>
        </p:txBody>
      </p:sp>
      <p:sp>
        <p:nvSpPr>
          <p:cNvPr id="49" name="Object 13">
            <a:extLst>
              <a:ext uri="{FF2B5EF4-FFF2-40B4-BE49-F238E27FC236}">
                <a16:creationId xmlns:a16="http://schemas.microsoft.com/office/drawing/2014/main" id="{D6F5C767-7AD1-62B9-29C7-C74F4F16CD7B}"/>
              </a:ext>
            </a:extLst>
          </p:cNvPr>
          <p:cNvSpPr/>
          <p:nvPr/>
        </p:nvSpPr>
        <p:spPr>
          <a:xfrm>
            <a:off x="7167606" y="1276914"/>
            <a:ext cx="4242327" cy="362811"/>
          </a:xfrm>
          <a:prstGeom prst="rect">
            <a:avLst/>
          </a:prstGeom>
          <a:noFill/>
        </p:spPr>
        <p:txBody>
          <a:bodyPr wrap="square" lIns="0" tIns="0" rIns="0" bIns="0" rtlCol="0" anchor="t"/>
          <a:lstStyle/>
          <a:p>
            <a:pPr algn="l">
              <a:lnSpc>
                <a:spcPts val="1814"/>
              </a:lnSpc>
              <a:buNone/>
            </a:pPr>
            <a:r>
              <a:rPr lang="en-US" dirty="0">
                <a:solidFill>
                  <a:srgbClr val="071023"/>
                </a:solidFill>
                <a:latin typeface="+mj-lt"/>
                <a:ea typeface="Space Mono" pitchFamily="34" charset="-122"/>
                <a:cs typeface="Space Mono" pitchFamily="34" charset="-120"/>
              </a:rPr>
              <a:t> Season vs Premium</a:t>
            </a:r>
          </a:p>
          <a:p>
            <a:pPr algn="l">
              <a:lnSpc>
                <a:spcPts val="1814"/>
              </a:lnSpc>
              <a:buNone/>
            </a:pPr>
            <a:endParaRPr lang="en-US" dirty="0">
              <a:solidFill>
                <a:srgbClr val="071023"/>
              </a:solidFill>
              <a:latin typeface="+mj-lt"/>
              <a:ea typeface="Space Mono" pitchFamily="34" charset="-122"/>
              <a:cs typeface="Space Mono" pitchFamily="34" charset="-120"/>
            </a:endParaRPr>
          </a:p>
        </p:txBody>
      </p:sp>
      <p:sp>
        <p:nvSpPr>
          <p:cNvPr id="50" name="Object 14">
            <a:extLst>
              <a:ext uri="{FF2B5EF4-FFF2-40B4-BE49-F238E27FC236}">
                <a16:creationId xmlns:a16="http://schemas.microsoft.com/office/drawing/2014/main" id="{D6F7B000-8200-1719-E556-1AEF4055D1BF}"/>
              </a:ext>
            </a:extLst>
          </p:cNvPr>
          <p:cNvSpPr/>
          <p:nvPr/>
        </p:nvSpPr>
        <p:spPr>
          <a:xfrm>
            <a:off x="7228566" y="1594560"/>
            <a:ext cx="4242327" cy="1066533"/>
          </a:xfrm>
          <a:prstGeom prst="rect">
            <a:avLst/>
          </a:prstGeom>
          <a:noFill/>
        </p:spPr>
        <p:txBody>
          <a:bodyPr wrap="square" lIns="0" tIns="0" rIns="0" bIns="0" rtlCol="0" anchor="t"/>
          <a:lstStyle/>
          <a:p>
            <a:pPr algn="l">
              <a:lnSpc>
                <a:spcPts val="1680"/>
              </a:lnSpc>
              <a:spcBef>
                <a:spcPts val="668"/>
              </a:spcBef>
              <a:buNone/>
            </a:pPr>
            <a:r>
              <a:rPr lang="en-US" sz="1200" dirty="0">
                <a:solidFill>
                  <a:srgbClr val="000000">
                    <a:alpha val="80000"/>
                  </a:srgbClr>
                </a:solidFill>
                <a:latin typeface="+mj-lt"/>
                <a:ea typeface="Space Mono" pitchFamily="34" charset="-122"/>
              </a:rPr>
              <a:t>Start of the Year is usually the period with lowest premium. </a:t>
            </a:r>
          </a:p>
          <a:p>
            <a:pPr algn="l">
              <a:lnSpc>
                <a:spcPts val="1680"/>
              </a:lnSpc>
              <a:spcBef>
                <a:spcPts val="668"/>
              </a:spcBef>
              <a:buNone/>
            </a:pPr>
            <a:r>
              <a:rPr lang="en-US" sz="1200" dirty="0">
                <a:solidFill>
                  <a:srgbClr val="000000">
                    <a:alpha val="80000"/>
                  </a:srgbClr>
                </a:solidFill>
                <a:latin typeface="+mj-lt"/>
                <a:ea typeface="Space Mono" pitchFamily="34" charset="-122"/>
              </a:rPr>
              <a:t>Interested buyers could target this period of entry.</a:t>
            </a:r>
          </a:p>
        </p:txBody>
      </p:sp>
      <p:grpSp>
        <p:nvGrpSpPr>
          <p:cNvPr id="69" name="Group 68">
            <a:extLst>
              <a:ext uri="{FF2B5EF4-FFF2-40B4-BE49-F238E27FC236}">
                <a16:creationId xmlns:a16="http://schemas.microsoft.com/office/drawing/2014/main" id="{33F182B1-1D39-90F0-8DAC-8C9BB3C66B48}"/>
              </a:ext>
            </a:extLst>
          </p:cNvPr>
          <p:cNvGrpSpPr/>
          <p:nvPr/>
        </p:nvGrpSpPr>
        <p:grpSpPr>
          <a:xfrm>
            <a:off x="6280227" y="1195596"/>
            <a:ext cx="779646" cy="779646"/>
            <a:chOff x="6393438" y="3873997"/>
            <a:chExt cx="779646" cy="779646"/>
          </a:xfrm>
        </p:grpSpPr>
        <p:sp>
          <p:nvSpPr>
            <p:cNvPr id="63" name="Object 7">
              <a:extLst>
                <a:ext uri="{FF2B5EF4-FFF2-40B4-BE49-F238E27FC236}">
                  <a16:creationId xmlns:a16="http://schemas.microsoft.com/office/drawing/2014/main" id="{64E961A1-0DB4-6F23-2469-94AE9640C00D}"/>
                </a:ext>
              </a:extLst>
            </p:cNvPr>
            <p:cNvSpPr/>
            <p:nvPr/>
          </p:nvSpPr>
          <p:spPr>
            <a:xfrm>
              <a:off x="6426163" y="3926376"/>
              <a:ext cx="714196" cy="714196"/>
            </a:xfrm>
            <a:prstGeom prst="ellipse">
              <a:avLst/>
            </a:prstGeom>
            <a:solidFill>
              <a:srgbClr val="B9D5B1"/>
            </a:solidFill>
          </p:spPr>
          <p:txBody>
            <a:bodyPr/>
            <a:lstStyle/>
            <a:p>
              <a:endParaRPr lang="en-US">
                <a:latin typeface="+mj-lt"/>
              </a:endParaRPr>
            </a:p>
          </p:txBody>
        </p:sp>
        <p:pic>
          <p:nvPicPr>
            <p:cNvPr id="65" name="Graphic 64" descr="Fog with solid fill">
              <a:extLst>
                <a:ext uri="{FF2B5EF4-FFF2-40B4-BE49-F238E27FC236}">
                  <a16:creationId xmlns:a16="http://schemas.microsoft.com/office/drawing/2014/main" id="{B789A2B8-E74F-5C32-F7CA-544B486063D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93438" y="3873997"/>
              <a:ext cx="779646" cy="779646"/>
            </a:xfrm>
            <a:prstGeom prst="rect">
              <a:avLst/>
            </a:prstGeom>
          </p:spPr>
        </p:pic>
      </p:grpSp>
      <p:grpSp>
        <p:nvGrpSpPr>
          <p:cNvPr id="68" name="Group 67">
            <a:extLst>
              <a:ext uri="{FF2B5EF4-FFF2-40B4-BE49-F238E27FC236}">
                <a16:creationId xmlns:a16="http://schemas.microsoft.com/office/drawing/2014/main" id="{36A62E87-CDC7-0FC3-37BA-CBEAED553C5B}"/>
              </a:ext>
            </a:extLst>
          </p:cNvPr>
          <p:cNvGrpSpPr/>
          <p:nvPr/>
        </p:nvGrpSpPr>
        <p:grpSpPr>
          <a:xfrm>
            <a:off x="1075513" y="1247975"/>
            <a:ext cx="714196" cy="714196"/>
            <a:chOff x="1188724" y="3926376"/>
            <a:chExt cx="714196" cy="714196"/>
          </a:xfrm>
        </p:grpSpPr>
        <p:sp>
          <p:nvSpPr>
            <p:cNvPr id="62" name="Object 7">
              <a:extLst>
                <a:ext uri="{FF2B5EF4-FFF2-40B4-BE49-F238E27FC236}">
                  <a16:creationId xmlns:a16="http://schemas.microsoft.com/office/drawing/2014/main" id="{47AAB9B6-01FA-AF40-0CBD-A7ACDB4A4702}"/>
                </a:ext>
              </a:extLst>
            </p:cNvPr>
            <p:cNvSpPr/>
            <p:nvPr/>
          </p:nvSpPr>
          <p:spPr>
            <a:xfrm>
              <a:off x="1188724" y="3926376"/>
              <a:ext cx="714196" cy="714196"/>
            </a:xfrm>
            <a:prstGeom prst="ellipse">
              <a:avLst/>
            </a:prstGeom>
            <a:solidFill>
              <a:srgbClr val="B9D5B1"/>
            </a:solidFill>
          </p:spPr>
          <p:txBody>
            <a:bodyPr/>
            <a:lstStyle/>
            <a:p>
              <a:endParaRPr lang="en-US">
                <a:latin typeface="+mj-lt"/>
              </a:endParaRPr>
            </a:p>
          </p:txBody>
        </p:sp>
        <p:pic>
          <p:nvPicPr>
            <p:cNvPr id="67" name="Graphic 66" descr="Clipboard All Crosses with solid fill">
              <a:extLst>
                <a:ext uri="{FF2B5EF4-FFF2-40B4-BE49-F238E27FC236}">
                  <a16:creationId xmlns:a16="http://schemas.microsoft.com/office/drawing/2014/main" id="{DB4232EF-5594-08DA-2DEF-467D77F903C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223009" y="3926376"/>
              <a:ext cx="645624" cy="645624"/>
            </a:xfrm>
            <a:prstGeom prst="rect">
              <a:avLst/>
            </a:prstGeom>
          </p:spPr>
        </p:pic>
      </p:grpSp>
      <p:sp>
        <p:nvSpPr>
          <p:cNvPr id="4" name="Object 15">
            <a:extLst>
              <a:ext uri="{FF2B5EF4-FFF2-40B4-BE49-F238E27FC236}">
                <a16:creationId xmlns:a16="http://schemas.microsoft.com/office/drawing/2014/main" id="{D0984AE8-7C8D-508A-4777-8D328B89B885}"/>
              </a:ext>
            </a:extLst>
          </p:cNvPr>
          <p:cNvSpPr/>
          <p:nvPr/>
        </p:nvSpPr>
        <p:spPr>
          <a:xfrm>
            <a:off x="0" y="4859383"/>
            <a:ext cx="12188952" cy="1996902"/>
          </a:xfrm>
          <a:prstGeom prst="rect">
            <a:avLst/>
          </a:prstGeom>
          <a:solidFill>
            <a:srgbClr val="F3AE37"/>
          </a:solidFill>
        </p:spPr>
        <p:txBody>
          <a:bodyPr/>
          <a:lstStyle/>
          <a:p>
            <a:endParaRPr lang="en-US">
              <a:latin typeface="+mj-lt"/>
            </a:endParaRPr>
          </a:p>
        </p:txBody>
      </p:sp>
      <p:sp>
        <p:nvSpPr>
          <p:cNvPr id="6" name="Object 16">
            <a:extLst>
              <a:ext uri="{FF2B5EF4-FFF2-40B4-BE49-F238E27FC236}">
                <a16:creationId xmlns:a16="http://schemas.microsoft.com/office/drawing/2014/main" id="{F266EDA5-FBC0-B8F2-F100-7BB2131EBAA1}"/>
              </a:ext>
            </a:extLst>
          </p:cNvPr>
          <p:cNvSpPr/>
          <p:nvPr/>
        </p:nvSpPr>
        <p:spPr>
          <a:xfrm>
            <a:off x="794504" y="5285996"/>
            <a:ext cx="10599944" cy="1207300"/>
          </a:xfrm>
          <a:prstGeom prst="rect">
            <a:avLst/>
          </a:prstGeom>
          <a:noFill/>
        </p:spPr>
        <p:txBody>
          <a:bodyPr wrap="square" lIns="0" tIns="0" rIns="0" bIns="0" rtlCol="0" anchor="t"/>
          <a:lstStyle/>
          <a:p>
            <a:pPr algn="ctr">
              <a:lnSpc>
                <a:spcPts val="2268"/>
              </a:lnSpc>
              <a:buNone/>
            </a:pPr>
            <a:r>
              <a:rPr lang="en-US" sz="1800" dirty="0">
                <a:solidFill>
                  <a:srgbClr val="071023"/>
                </a:solidFill>
                <a:latin typeface="+mj-lt"/>
                <a:ea typeface="Space Mono" pitchFamily="34" charset="-122"/>
                <a:cs typeface="Space Mono" pitchFamily="34" charset="-120"/>
              </a:rPr>
              <a:t>While the insights from the analysis provide a useful starting point, it is important to consider the limitations of the data and the assumptions made. Additional research and monitoring of the market conditions would be necessary to make more informed and reliable recommendations for the best time to purchase a car in Singapore.</a:t>
            </a:r>
            <a:endParaRPr lang="en-US" dirty="0">
              <a:latin typeface="+mj-lt"/>
            </a:endParaRPr>
          </a:p>
        </p:txBody>
      </p:sp>
    </p:spTree>
    <p:extLst>
      <p:ext uri="{BB962C8B-B14F-4D97-AF65-F5344CB8AC3E}">
        <p14:creationId xmlns:p14="http://schemas.microsoft.com/office/powerpoint/2010/main" val="3340935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88952" cy="85704"/>
          </a:xfrm>
          <a:prstGeom prst="rect">
            <a:avLst/>
          </a:prstGeom>
        </p:spPr>
      </p:pic>
      <p:sp>
        <p:nvSpPr>
          <p:cNvPr id="3" name="Object 2"/>
          <p:cNvSpPr/>
          <p:nvPr/>
        </p:nvSpPr>
        <p:spPr>
          <a:xfrm>
            <a:off x="0" y="402013"/>
            <a:ext cx="12188952" cy="478353"/>
          </a:xfrm>
          <a:prstGeom prst="rect">
            <a:avLst/>
          </a:prstGeom>
          <a:noFill/>
        </p:spPr>
        <p:txBody>
          <a:bodyPr wrap="square" lIns="0" tIns="0" rIns="0" bIns="0" rtlCol="0" anchor="t"/>
          <a:lstStyle/>
          <a:p>
            <a:pPr algn="ctr">
              <a:lnSpc>
                <a:spcPts val="3767"/>
              </a:lnSpc>
              <a:buNone/>
            </a:pPr>
            <a:r>
              <a:rPr lang="en-US" sz="3600" kern="0" spc="35" dirty="0">
                <a:solidFill>
                  <a:srgbClr val="071023"/>
                </a:solidFill>
                <a:latin typeface="+mj-lt"/>
                <a:ea typeface="Poppins" pitchFamily="34" charset="-122"/>
                <a:cs typeface="Poppins" pitchFamily="34" charset="-120"/>
              </a:rPr>
              <a:t>Agenda</a:t>
            </a:r>
            <a:endParaRPr lang="en-US" sz="3600" dirty="0">
              <a:latin typeface="+mj-lt"/>
            </a:endParaRPr>
          </a:p>
        </p:txBody>
      </p:sp>
      <p:pic>
        <p:nvPicPr>
          <p:cNvPr id="4" name="Object 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1699765"/>
            <a:ext cx="12188952" cy="3913796"/>
          </a:xfrm>
          <a:prstGeom prst="rect">
            <a:avLst/>
          </a:prstGeom>
        </p:spPr>
      </p:pic>
      <p:sp>
        <p:nvSpPr>
          <p:cNvPr id="5" name="Object 4"/>
          <p:cNvSpPr/>
          <p:nvPr/>
        </p:nvSpPr>
        <p:spPr>
          <a:xfrm>
            <a:off x="3132941" y="4535077"/>
            <a:ext cx="1675981" cy="230447"/>
          </a:xfrm>
          <a:prstGeom prst="rect">
            <a:avLst/>
          </a:prstGeom>
          <a:noFill/>
        </p:spPr>
        <p:txBody>
          <a:bodyPr wrap="square" lIns="0" tIns="0" rIns="0" bIns="0" rtlCol="0" anchor="t"/>
          <a:lstStyle/>
          <a:p>
            <a:pPr algn="l">
              <a:lnSpc>
                <a:spcPts val="1814"/>
              </a:lnSpc>
              <a:buNone/>
            </a:pPr>
            <a:r>
              <a:rPr lang="en-US" dirty="0">
                <a:solidFill>
                  <a:srgbClr val="071023"/>
                </a:solidFill>
                <a:latin typeface="+mj-lt"/>
                <a:ea typeface="Space Mono" pitchFamily="34" charset="-122"/>
                <a:cs typeface="Space Mono" pitchFamily="34" charset="-120"/>
              </a:rPr>
              <a:t>Background</a:t>
            </a:r>
            <a:endParaRPr lang="en-US" dirty="0">
              <a:latin typeface="+mj-lt"/>
            </a:endParaRPr>
          </a:p>
        </p:txBody>
      </p:sp>
      <p:sp>
        <p:nvSpPr>
          <p:cNvPr id="6" name="Object 5"/>
          <p:cNvSpPr/>
          <p:nvPr/>
        </p:nvSpPr>
        <p:spPr>
          <a:xfrm>
            <a:off x="2580630" y="4404211"/>
            <a:ext cx="495176" cy="495176"/>
          </a:xfrm>
          <a:prstGeom prst="ellipse">
            <a:avLst/>
          </a:prstGeom>
          <a:solidFill>
            <a:srgbClr val="B9D5B1"/>
          </a:solidFill>
          <a:ln w="25400">
            <a:solidFill>
              <a:srgbClr val="FAFBF7"/>
            </a:solidFill>
            <a:prstDash val="solid"/>
            <a:miter lim="800000"/>
          </a:ln>
        </p:spPr>
        <p:txBody>
          <a:bodyPr/>
          <a:lstStyle/>
          <a:p>
            <a:endParaRPr lang="en-US">
              <a:latin typeface="+mj-lt"/>
            </a:endParaRPr>
          </a:p>
        </p:txBody>
      </p:sp>
      <p:sp>
        <p:nvSpPr>
          <p:cNvPr id="7" name="Object 6"/>
          <p:cNvSpPr/>
          <p:nvPr/>
        </p:nvSpPr>
        <p:spPr>
          <a:xfrm>
            <a:off x="2580630" y="4404211"/>
            <a:ext cx="495176" cy="495176"/>
          </a:xfrm>
          <a:prstGeom prst="ellipse">
            <a:avLst/>
          </a:prstGeom>
          <a:noFill/>
          <a:ln w="25400">
            <a:solidFill>
              <a:srgbClr val="FAFBF7"/>
            </a:solidFill>
            <a:prstDash val="solid"/>
            <a:miter lim="800000"/>
          </a:ln>
        </p:spPr>
        <p:txBody>
          <a:bodyPr/>
          <a:lstStyle/>
          <a:p>
            <a:endParaRPr lang="en-US">
              <a:latin typeface="+mj-lt"/>
            </a:endParaRPr>
          </a:p>
        </p:txBody>
      </p:sp>
      <p:pic>
        <p:nvPicPr>
          <p:cNvPr id="8" name="Object 7"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73032" y="4564598"/>
            <a:ext cx="133317" cy="171407"/>
          </a:xfrm>
          <a:prstGeom prst="rect">
            <a:avLst/>
          </a:prstGeom>
        </p:spPr>
      </p:pic>
      <p:sp>
        <p:nvSpPr>
          <p:cNvPr id="9" name="Object 8"/>
          <p:cNvSpPr/>
          <p:nvPr/>
        </p:nvSpPr>
        <p:spPr>
          <a:xfrm>
            <a:off x="4056635" y="2732061"/>
            <a:ext cx="1675981" cy="230447"/>
          </a:xfrm>
          <a:prstGeom prst="rect">
            <a:avLst/>
          </a:prstGeom>
          <a:noFill/>
        </p:spPr>
        <p:txBody>
          <a:bodyPr wrap="square" lIns="0" tIns="0" rIns="0" bIns="0" rtlCol="0" anchor="t"/>
          <a:lstStyle/>
          <a:p>
            <a:pPr algn="l">
              <a:lnSpc>
                <a:spcPts val="1814"/>
              </a:lnSpc>
              <a:buNone/>
            </a:pPr>
            <a:r>
              <a:rPr lang="en-US" dirty="0">
                <a:solidFill>
                  <a:srgbClr val="071023"/>
                </a:solidFill>
                <a:latin typeface="+mj-lt"/>
                <a:ea typeface="Space Mono" pitchFamily="34" charset="-122"/>
                <a:cs typeface="Space Mono" pitchFamily="34" charset="-120"/>
              </a:rPr>
              <a:t>Objective</a:t>
            </a:r>
            <a:endParaRPr lang="en-US" dirty="0">
              <a:latin typeface="+mj-lt"/>
            </a:endParaRPr>
          </a:p>
        </p:txBody>
      </p:sp>
      <p:sp>
        <p:nvSpPr>
          <p:cNvPr id="10" name="Object 9"/>
          <p:cNvSpPr/>
          <p:nvPr/>
        </p:nvSpPr>
        <p:spPr>
          <a:xfrm>
            <a:off x="3599550" y="2223531"/>
            <a:ext cx="495176" cy="495176"/>
          </a:xfrm>
          <a:prstGeom prst="ellipse">
            <a:avLst/>
          </a:prstGeom>
          <a:solidFill>
            <a:srgbClr val="F66A2E"/>
          </a:solidFill>
          <a:ln w="25400">
            <a:solidFill>
              <a:srgbClr val="FAFBF7"/>
            </a:solidFill>
            <a:prstDash val="solid"/>
            <a:miter lim="800000"/>
          </a:ln>
        </p:spPr>
        <p:txBody>
          <a:bodyPr/>
          <a:lstStyle/>
          <a:p>
            <a:endParaRPr lang="en-US">
              <a:latin typeface="+mj-lt"/>
            </a:endParaRPr>
          </a:p>
        </p:txBody>
      </p:sp>
      <p:sp>
        <p:nvSpPr>
          <p:cNvPr id="11" name="Object 10"/>
          <p:cNvSpPr/>
          <p:nvPr/>
        </p:nvSpPr>
        <p:spPr>
          <a:xfrm>
            <a:off x="3599550" y="2223531"/>
            <a:ext cx="495176" cy="495176"/>
          </a:xfrm>
          <a:prstGeom prst="ellipse">
            <a:avLst/>
          </a:prstGeom>
          <a:noFill/>
          <a:ln w="25400">
            <a:solidFill>
              <a:srgbClr val="FAFBF7"/>
            </a:solidFill>
            <a:prstDash val="solid"/>
            <a:miter lim="800000"/>
          </a:ln>
        </p:spPr>
        <p:txBody>
          <a:bodyPr/>
          <a:lstStyle/>
          <a:p>
            <a:endParaRPr lang="en-US">
              <a:latin typeface="+mj-lt"/>
            </a:endParaRPr>
          </a:p>
        </p:txBody>
      </p:sp>
      <p:pic>
        <p:nvPicPr>
          <p:cNvPr id="12" name="Object 11"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99211" y="2382890"/>
            <a:ext cx="104749" cy="171407"/>
          </a:xfrm>
          <a:prstGeom prst="rect">
            <a:avLst/>
          </a:prstGeom>
        </p:spPr>
      </p:pic>
      <p:sp>
        <p:nvSpPr>
          <p:cNvPr id="13" name="Object 12"/>
          <p:cNvSpPr/>
          <p:nvPr/>
        </p:nvSpPr>
        <p:spPr>
          <a:xfrm>
            <a:off x="6466168" y="3565841"/>
            <a:ext cx="1675981" cy="230447"/>
          </a:xfrm>
          <a:prstGeom prst="rect">
            <a:avLst/>
          </a:prstGeom>
          <a:noFill/>
        </p:spPr>
        <p:txBody>
          <a:bodyPr wrap="square" lIns="0" tIns="0" rIns="0" bIns="0" rtlCol="0" anchor="t"/>
          <a:lstStyle/>
          <a:p>
            <a:pPr algn="l">
              <a:lnSpc>
                <a:spcPts val="1814"/>
              </a:lnSpc>
              <a:buNone/>
            </a:pPr>
            <a:r>
              <a:rPr lang="en-US" dirty="0">
                <a:solidFill>
                  <a:srgbClr val="071023"/>
                </a:solidFill>
                <a:latin typeface="+mj-lt"/>
                <a:ea typeface="Space Mono" pitchFamily="34" charset="-122"/>
                <a:cs typeface="Space Mono" pitchFamily="34" charset="-120"/>
              </a:rPr>
              <a:t>EDA</a:t>
            </a:r>
            <a:endParaRPr lang="en-US" dirty="0">
              <a:latin typeface="+mj-lt"/>
            </a:endParaRPr>
          </a:p>
        </p:txBody>
      </p:sp>
      <p:sp>
        <p:nvSpPr>
          <p:cNvPr id="14" name="Object 13"/>
          <p:cNvSpPr/>
          <p:nvPr/>
        </p:nvSpPr>
        <p:spPr>
          <a:xfrm>
            <a:off x="5856411" y="3404336"/>
            <a:ext cx="495176" cy="495176"/>
          </a:xfrm>
          <a:prstGeom prst="ellipse">
            <a:avLst/>
          </a:prstGeom>
          <a:solidFill>
            <a:srgbClr val="F3AE37"/>
          </a:solidFill>
          <a:ln w="25400">
            <a:solidFill>
              <a:srgbClr val="FAFBF7"/>
            </a:solidFill>
            <a:prstDash val="solid"/>
            <a:miter lim="800000"/>
          </a:ln>
        </p:spPr>
        <p:txBody>
          <a:bodyPr/>
          <a:lstStyle/>
          <a:p>
            <a:endParaRPr lang="en-US">
              <a:latin typeface="+mj-lt"/>
            </a:endParaRPr>
          </a:p>
        </p:txBody>
      </p:sp>
      <p:sp>
        <p:nvSpPr>
          <p:cNvPr id="15" name="Object 14"/>
          <p:cNvSpPr/>
          <p:nvPr/>
        </p:nvSpPr>
        <p:spPr>
          <a:xfrm>
            <a:off x="5856411" y="3404336"/>
            <a:ext cx="495176" cy="495176"/>
          </a:xfrm>
          <a:prstGeom prst="ellipse">
            <a:avLst/>
          </a:prstGeom>
          <a:noFill/>
          <a:ln w="25400">
            <a:solidFill>
              <a:srgbClr val="FAFBF7"/>
            </a:solidFill>
            <a:prstDash val="solid"/>
            <a:miter lim="800000"/>
          </a:ln>
        </p:spPr>
        <p:txBody>
          <a:bodyPr/>
          <a:lstStyle/>
          <a:p>
            <a:endParaRPr lang="en-US">
              <a:latin typeface="+mj-lt"/>
            </a:endParaRPr>
          </a:p>
        </p:txBody>
      </p:sp>
      <p:pic>
        <p:nvPicPr>
          <p:cNvPr id="16" name="Object 15"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54535" y="3565841"/>
            <a:ext cx="104749" cy="171407"/>
          </a:xfrm>
          <a:prstGeom prst="rect">
            <a:avLst/>
          </a:prstGeom>
        </p:spPr>
      </p:pic>
      <p:sp>
        <p:nvSpPr>
          <p:cNvPr id="17" name="Object 16"/>
          <p:cNvSpPr/>
          <p:nvPr/>
        </p:nvSpPr>
        <p:spPr>
          <a:xfrm>
            <a:off x="8856035" y="4501659"/>
            <a:ext cx="1801176" cy="460895"/>
          </a:xfrm>
          <a:prstGeom prst="rect">
            <a:avLst/>
          </a:prstGeom>
          <a:noFill/>
        </p:spPr>
        <p:txBody>
          <a:bodyPr wrap="square" lIns="0" tIns="0" rIns="0" bIns="0" rtlCol="0" anchor="t"/>
          <a:lstStyle/>
          <a:p>
            <a:pPr algn="l">
              <a:lnSpc>
                <a:spcPts val="1814"/>
              </a:lnSpc>
              <a:buNone/>
            </a:pPr>
            <a:r>
              <a:rPr lang="en-US" dirty="0">
                <a:solidFill>
                  <a:srgbClr val="071023"/>
                </a:solidFill>
                <a:latin typeface="+mj-lt"/>
                <a:ea typeface="Space Mono" pitchFamily="34" charset="-122"/>
                <a:cs typeface="Space Mono" pitchFamily="34" charset="-120"/>
              </a:rPr>
              <a:t>Business Recommendation</a:t>
            </a:r>
            <a:endParaRPr lang="en-US" dirty="0">
              <a:latin typeface="+mj-lt"/>
            </a:endParaRPr>
          </a:p>
        </p:txBody>
      </p:sp>
      <p:sp>
        <p:nvSpPr>
          <p:cNvPr id="18" name="Object 17"/>
          <p:cNvSpPr/>
          <p:nvPr/>
        </p:nvSpPr>
        <p:spPr>
          <a:xfrm>
            <a:off x="8227543" y="4461347"/>
            <a:ext cx="495176" cy="495176"/>
          </a:xfrm>
          <a:prstGeom prst="ellipse">
            <a:avLst/>
          </a:prstGeom>
          <a:solidFill>
            <a:srgbClr val="143642"/>
          </a:solidFill>
          <a:ln w="25400">
            <a:solidFill>
              <a:srgbClr val="FAFBF7"/>
            </a:solidFill>
            <a:prstDash val="solid"/>
            <a:miter lim="800000"/>
          </a:ln>
        </p:spPr>
        <p:txBody>
          <a:bodyPr/>
          <a:lstStyle/>
          <a:p>
            <a:endParaRPr lang="en-US">
              <a:latin typeface="+mj-lt"/>
            </a:endParaRPr>
          </a:p>
        </p:txBody>
      </p:sp>
      <p:sp>
        <p:nvSpPr>
          <p:cNvPr id="19" name="Object 18"/>
          <p:cNvSpPr/>
          <p:nvPr/>
        </p:nvSpPr>
        <p:spPr>
          <a:xfrm>
            <a:off x="8227543" y="4461347"/>
            <a:ext cx="495176" cy="495176"/>
          </a:xfrm>
          <a:prstGeom prst="ellipse">
            <a:avLst/>
          </a:prstGeom>
          <a:noFill/>
          <a:ln w="25400">
            <a:solidFill>
              <a:srgbClr val="FAFBF7"/>
            </a:solidFill>
            <a:prstDash val="solid"/>
            <a:miter lim="800000"/>
          </a:ln>
        </p:spPr>
        <p:txBody>
          <a:bodyPr/>
          <a:lstStyle/>
          <a:p>
            <a:endParaRPr lang="en-US">
              <a:latin typeface="+mj-lt"/>
            </a:endParaRPr>
          </a:p>
        </p:txBody>
      </p:sp>
      <p:pic>
        <p:nvPicPr>
          <p:cNvPr id="20" name="Object 19"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17159" y="4624803"/>
            <a:ext cx="123794" cy="171407"/>
          </a:xfrm>
          <a:prstGeom prst="rect">
            <a:avLst/>
          </a:prstGeom>
        </p:spPr>
      </p:pic>
      <p:sp>
        <p:nvSpPr>
          <p:cNvPr id="21" name="Object 20"/>
          <p:cNvSpPr/>
          <p:nvPr/>
        </p:nvSpPr>
        <p:spPr>
          <a:xfrm>
            <a:off x="9614036" y="2901204"/>
            <a:ext cx="1675981" cy="230447"/>
          </a:xfrm>
          <a:prstGeom prst="rect">
            <a:avLst/>
          </a:prstGeom>
          <a:noFill/>
        </p:spPr>
        <p:txBody>
          <a:bodyPr wrap="square" lIns="0" tIns="0" rIns="0" bIns="0" rtlCol="0" anchor="t"/>
          <a:lstStyle/>
          <a:p>
            <a:pPr algn="l">
              <a:lnSpc>
                <a:spcPts val="1814"/>
              </a:lnSpc>
              <a:buNone/>
            </a:pPr>
            <a:r>
              <a:rPr lang="en-US" dirty="0">
                <a:solidFill>
                  <a:srgbClr val="071023"/>
                </a:solidFill>
                <a:latin typeface="+mj-lt"/>
                <a:ea typeface="Space Mono" pitchFamily="34" charset="-122"/>
                <a:cs typeface="Space Mono" pitchFamily="34" charset="-120"/>
              </a:rPr>
              <a:t>Summary</a:t>
            </a:r>
            <a:endParaRPr lang="en-US" dirty="0">
              <a:latin typeface="+mj-lt"/>
            </a:endParaRPr>
          </a:p>
        </p:txBody>
      </p:sp>
      <p:sp>
        <p:nvSpPr>
          <p:cNvPr id="22" name="Object 21"/>
          <p:cNvSpPr/>
          <p:nvPr/>
        </p:nvSpPr>
        <p:spPr>
          <a:xfrm>
            <a:off x="9141714" y="2385416"/>
            <a:ext cx="495176" cy="495176"/>
          </a:xfrm>
          <a:prstGeom prst="ellipse">
            <a:avLst/>
          </a:prstGeom>
          <a:solidFill>
            <a:srgbClr val="B9D5B1"/>
          </a:solidFill>
          <a:ln w="25400">
            <a:solidFill>
              <a:srgbClr val="FAFBF7"/>
            </a:solidFill>
            <a:prstDash val="solid"/>
            <a:miter lim="800000"/>
          </a:ln>
        </p:spPr>
        <p:txBody>
          <a:bodyPr/>
          <a:lstStyle/>
          <a:p>
            <a:endParaRPr lang="en-US">
              <a:latin typeface="+mj-lt"/>
            </a:endParaRPr>
          </a:p>
        </p:txBody>
      </p:sp>
      <p:sp>
        <p:nvSpPr>
          <p:cNvPr id="23" name="Object 22"/>
          <p:cNvSpPr/>
          <p:nvPr/>
        </p:nvSpPr>
        <p:spPr>
          <a:xfrm>
            <a:off x="9141714" y="2385416"/>
            <a:ext cx="495176" cy="495176"/>
          </a:xfrm>
          <a:prstGeom prst="ellipse">
            <a:avLst/>
          </a:prstGeom>
          <a:noFill/>
          <a:ln w="25400">
            <a:solidFill>
              <a:srgbClr val="FAFBF7"/>
            </a:solidFill>
            <a:prstDash val="solid"/>
            <a:miter lim="800000"/>
          </a:ln>
        </p:spPr>
        <p:txBody>
          <a:bodyPr/>
          <a:lstStyle/>
          <a:p>
            <a:endParaRPr lang="en-US">
              <a:latin typeface="+mj-lt"/>
            </a:endParaRPr>
          </a:p>
        </p:txBody>
      </p:sp>
      <p:pic>
        <p:nvPicPr>
          <p:cNvPr id="24" name="Object 23"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45576" y="2534298"/>
            <a:ext cx="104749" cy="190452"/>
          </a:xfrm>
          <a:prstGeom prst="rect">
            <a:avLst/>
          </a:prstGeom>
        </p:spPr>
      </p:pic>
      <p:sp>
        <p:nvSpPr>
          <p:cNvPr id="25" name="Object 24"/>
          <p:cNvSpPr/>
          <p:nvPr/>
        </p:nvSpPr>
        <p:spPr>
          <a:xfrm>
            <a:off x="0" y="5742139"/>
            <a:ext cx="12188952" cy="1114146"/>
          </a:xfrm>
          <a:prstGeom prst="rect">
            <a:avLst/>
          </a:prstGeom>
          <a:solidFill>
            <a:srgbClr val="EFF1EB"/>
          </a:solidFill>
        </p:spPr>
        <p:txBody>
          <a:bodyPr/>
          <a:lstStyle/>
          <a:p>
            <a:endParaRPr lang="en-US">
              <a:latin typeface="+mj-lt"/>
            </a:endParaRPr>
          </a:p>
        </p:txBody>
      </p:sp>
      <p:sp>
        <p:nvSpPr>
          <p:cNvPr id="26" name="Object 25"/>
          <p:cNvSpPr/>
          <p:nvPr/>
        </p:nvSpPr>
        <p:spPr>
          <a:xfrm>
            <a:off x="2574916" y="6071622"/>
            <a:ext cx="7039120" cy="432009"/>
          </a:xfrm>
          <a:prstGeom prst="rect">
            <a:avLst/>
          </a:prstGeom>
          <a:noFill/>
        </p:spPr>
        <p:txBody>
          <a:bodyPr wrap="square" lIns="0" tIns="0" rIns="0" bIns="0" rtlCol="0" anchor="t"/>
          <a:lstStyle/>
          <a:p>
            <a:pPr algn="ctr">
              <a:lnSpc>
                <a:spcPts val="1701"/>
              </a:lnSpc>
              <a:buNone/>
            </a:pPr>
            <a:r>
              <a:rPr lang="en-US" sz="1350" dirty="0">
                <a:solidFill>
                  <a:srgbClr val="071023"/>
                </a:solidFill>
                <a:latin typeface="+mj-lt"/>
                <a:ea typeface="Space Mono" pitchFamily="34" charset="-122"/>
                <a:cs typeface="Space Mono" pitchFamily="34" charset="-120"/>
              </a:rPr>
              <a:t>Seamless arrival, a life's odyssey propelled by an unwavering resolve, paving the way for fulfillment's embrace.</a:t>
            </a:r>
            <a:endParaRPr lang="en-US" dirty="0">
              <a:latin typeface="+mj-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5">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88952" cy="76181"/>
          </a:xfrm>
          <a:prstGeom prst="rect">
            <a:avLst/>
          </a:prstGeom>
        </p:spPr>
      </p:pic>
      <p:sp>
        <p:nvSpPr>
          <p:cNvPr id="3" name="Object 2"/>
          <p:cNvSpPr/>
          <p:nvPr/>
        </p:nvSpPr>
        <p:spPr>
          <a:xfrm>
            <a:off x="0" y="402013"/>
            <a:ext cx="12188952" cy="478353"/>
          </a:xfrm>
          <a:prstGeom prst="rect">
            <a:avLst/>
          </a:prstGeom>
          <a:noFill/>
        </p:spPr>
        <p:txBody>
          <a:bodyPr wrap="square" lIns="0" tIns="0" rIns="0" bIns="0" rtlCol="0" anchor="t"/>
          <a:lstStyle/>
          <a:p>
            <a:pPr algn="ctr">
              <a:lnSpc>
                <a:spcPts val="3767"/>
              </a:lnSpc>
              <a:buNone/>
            </a:pPr>
            <a:r>
              <a:rPr lang="en-US" sz="3600" kern="0" spc="35" dirty="0">
                <a:solidFill>
                  <a:srgbClr val="071023"/>
                </a:solidFill>
                <a:latin typeface="+mj-lt"/>
                <a:ea typeface="Poppins" pitchFamily="34" charset="-122"/>
                <a:cs typeface="Poppins" pitchFamily="34" charset="-120"/>
              </a:rPr>
              <a:t>Singapore Vehicle System</a:t>
            </a:r>
            <a:endParaRPr lang="en-US" sz="3600" dirty="0">
              <a:latin typeface="+mj-lt"/>
            </a:endParaRPr>
          </a:p>
        </p:txBody>
      </p:sp>
      <p:pic>
        <p:nvPicPr>
          <p:cNvPr id="5" name="Object 4" descr="preencoded.png"/>
          <p:cNvPicPr>
            <a:picLocks noChangeAspect="1"/>
          </p:cNvPicPr>
          <p:nvPr/>
        </p:nvPicPr>
        <p:blipFill>
          <a:blip r:embed="rId5"/>
          <a:srcRect l="16622" r="16622"/>
          <a:stretch/>
        </p:blipFill>
        <p:spPr>
          <a:xfrm>
            <a:off x="7879307" y="1606061"/>
            <a:ext cx="2379156" cy="2379156"/>
          </a:xfrm>
          <a:prstGeom prst="ellipse">
            <a:avLst/>
          </a:prstGeom>
        </p:spPr>
      </p:pic>
      <p:sp>
        <p:nvSpPr>
          <p:cNvPr id="6" name="Object 5"/>
          <p:cNvSpPr/>
          <p:nvPr/>
        </p:nvSpPr>
        <p:spPr>
          <a:xfrm>
            <a:off x="6563427" y="4484097"/>
            <a:ext cx="5466733" cy="460736"/>
          </a:xfrm>
          <a:prstGeom prst="rect">
            <a:avLst/>
          </a:prstGeom>
          <a:noFill/>
        </p:spPr>
        <p:txBody>
          <a:bodyPr wrap="square" lIns="0" tIns="0" rIns="0" bIns="0" rtlCol="0" anchor="t"/>
          <a:lstStyle/>
          <a:p>
            <a:pPr algn="ctr">
              <a:lnSpc>
                <a:spcPts val="3629"/>
              </a:lnSpc>
              <a:buNone/>
            </a:pPr>
            <a:r>
              <a:rPr lang="en-US" sz="2800" dirty="0">
                <a:solidFill>
                  <a:srgbClr val="071023"/>
                </a:solidFill>
                <a:latin typeface="+mj-lt"/>
                <a:ea typeface="Space Mono" pitchFamily="34" charset="-122"/>
                <a:cs typeface="Space Mono" pitchFamily="34" charset="-120"/>
              </a:rPr>
              <a:t>Certificate of Entitlement (COE)</a:t>
            </a:r>
          </a:p>
          <a:p>
            <a:pPr algn="ctr">
              <a:lnSpc>
                <a:spcPts val="3629"/>
              </a:lnSpc>
              <a:buNone/>
            </a:pPr>
            <a:endParaRPr lang="en-US" sz="2800" dirty="0">
              <a:solidFill>
                <a:srgbClr val="071023"/>
              </a:solidFill>
              <a:latin typeface="+mj-lt"/>
              <a:ea typeface="Space Mono" pitchFamily="34" charset="-122"/>
              <a:cs typeface="Space Mono" pitchFamily="34" charset="-120"/>
            </a:endParaRPr>
          </a:p>
        </p:txBody>
      </p:sp>
      <p:pic>
        <p:nvPicPr>
          <p:cNvPr id="10" name="Object 9" descr="preencoded.png"/>
          <p:cNvPicPr>
            <a:picLocks noChangeAspect="1"/>
          </p:cNvPicPr>
          <p:nvPr/>
        </p:nvPicPr>
        <p:blipFill>
          <a:blip r:embed="rId6"/>
          <a:srcRect l="16719" r="16719"/>
          <a:stretch/>
        </p:blipFill>
        <p:spPr>
          <a:xfrm>
            <a:off x="1776517" y="1654004"/>
            <a:ext cx="2379156" cy="2379156"/>
          </a:xfrm>
          <a:prstGeom prst="ellipse">
            <a:avLst/>
          </a:prstGeom>
        </p:spPr>
      </p:pic>
      <p:sp>
        <p:nvSpPr>
          <p:cNvPr id="11" name="Object 10"/>
          <p:cNvSpPr/>
          <p:nvPr/>
        </p:nvSpPr>
        <p:spPr>
          <a:xfrm>
            <a:off x="1682922" y="4484097"/>
            <a:ext cx="2566346" cy="460736"/>
          </a:xfrm>
          <a:prstGeom prst="rect">
            <a:avLst/>
          </a:prstGeom>
          <a:noFill/>
        </p:spPr>
        <p:txBody>
          <a:bodyPr wrap="square" lIns="0" tIns="0" rIns="0" bIns="0" rtlCol="0" anchor="t"/>
          <a:lstStyle/>
          <a:p>
            <a:pPr algn="ctr">
              <a:lnSpc>
                <a:spcPts val="3629"/>
              </a:lnSpc>
              <a:buNone/>
            </a:pPr>
            <a:r>
              <a:rPr lang="en-US" sz="2800" dirty="0">
                <a:solidFill>
                  <a:srgbClr val="071023"/>
                </a:solidFill>
                <a:latin typeface="+mj-lt"/>
                <a:ea typeface="Space Mono" pitchFamily="34" charset="-122"/>
                <a:cs typeface="Space Mono" pitchFamily="34" charset="-120"/>
              </a:rPr>
              <a:t>CAR</a:t>
            </a:r>
            <a:endParaRPr lang="en-US" sz="2800" dirty="0">
              <a:latin typeface="+mj-lt"/>
            </a:endParaRPr>
          </a:p>
        </p:txBody>
      </p:sp>
      <p:sp>
        <p:nvSpPr>
          <p:cNvPr id="12" name="Object 11"/>
          <p:cNvSpPr/>
          <p:nvPr/>
        </p:nvSpPr>
        <p:spPr>
          <a:xfrm>
            <a:off x="1196796" y="5227649"/>
            <a:ext cx="3538598" cy="266633"/>
          </a:xfrm>
          <a:prstGeom prst="rect">
            <a:avLst/>
          </a:prstGeom>
          <a:noFill/>
        </p:spPr>
        <p:txBody>
          <a:bodyPr wrap="square" lIns="0" tIns="0" rIns="0" bIns="0" rtlCol="0" anchor="t"/>
          <a:lstStyle/>
          <a:p>
            <a:pPr algn="ctr">
              <a:lnSpc>
                <a:spcPts val="2100"/>
              </a:lnSpc>
              <a:spcBef>
                <a:spcPts val="192"/>
              </a:spcBef>
              <a:buNone/>
            </a:pPr>
            <a:r>
              <a:rPr lang="en-US" sz="2400" dirty="0">
                <a:solidFill>
                  <a:srgbClr val="000000">
                    <a:alpha val="80000"/>
                  </a:srgbClr>
                </a:solidFill>
                <a:latin typeface="+mj-lt"/>
                <a:ea typeface="Space Mono" pitchFamily="34" charset="-122"/>
                <a:cs typeface="Space Mono" pitchFamily="34" charset="-120"/>
              </a:rPr>
              <a:t>1. Fixed price range</a:t>
            </a:r>
            <a:endParaRPr lang="en-US" sz="2400" dirty="0">
              <a:latin typeface="+mj-lt"/>
            </a:endParaRPr>
          </a:p>
        </p:txBody>
      </p:sp>
      <p:sp>
        <p:nvSpPr>
          <p:cNvPr id="13" name="Plus 12">
            <a:extLst>
              <a:ext uri="{FF2B5EF4-FFF2-40B4-BE49-F238E27FC236}">
                <a16:creationId xmlns:a16="http://schemas.microsoft.com/office/drawing/2014/main" id="{E23E49FE-1D14-4104-5E1F-1B7BF6B7BEA9}"/>
              </a:ext>
            </a:extLst>
          </p:cNvPr>
          <p:cNvSpPr/>
          <p:nvPr/>
        </p:nvSpPr>
        <p:spPr>
          <a:xfrm>
            <a:off x="4952841" y="1654004"/>
            <a:ext cx="2283270" cy="2283270"/>
          </a:xfrm>
          <a:prstGeom prst="mathPlus">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7" name="Object 11">
            <a:extLst>
              <a:ext uri="{FF2B5EF4-FFF2-40B4-BE49-F238E27FC236}">
                <a16:creationId xmlns:a16="http://schemas.microsoft.com/office/drawing/2014/main" id="{5BDA5E47-3B46-7818-4ABE-33C6898E6079}"/>
              </a:ext>
            </a:extLst>
          </p:cNvPr>
          <p:cNvSpPr/>
          <p:nvPr/>
        </p:nvSpPr>
        <p:spPr>
          <a:xfrm>
            <a:off x="7299586" y="5227649"/>
            <a:ext cx="3538598" cy="266633"/>
          </a:xfrm>
          <a:prstGeom prst="rect">
            <a:avLst/>
          </a:prstGeom>
          <a:noFill/>
        </p:spPr>
        <p:txBody>
          <a:bodyPr wrap="square" lIns="0" tIns="0" rIns="0" bIns="0" rtlCol="0" anchor="t"/>
          <a:lstStyle/>
          <a:p>
            <a:pPr algn="ctr">
              <a:lnSpc>
                <a:spcPts val="2100"/>
              </a:lnSpc>
              <a:spcBef>
                <a:spcPts val="192"/>
              </a:spcBef>
              <a:buNone/>
            </a:pPr>
            <a:r>
              <a:rPr lang="en-US" sz="2400" dirty="0">
                <a:solidFill>
                  <a:srgbClr val="000000">
                    <a:alpha val="80000"/>
                  </a:srgbClr>
                </a:solidFill>
                <a:latin typeface="+mj-lt"/>
                <a:ea typeface="Space Mono" pitchFamily="34" charset="-122"/>
                <a:cs typeface="Space Mono" pitchFamily="34" charset="-120"/>
              </a:rPr>
              <a:t>1. Varies price range</a:t>
            </a:r>
            <a:endParaRPr lang="en-US" sz="2400" dirty="0">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7">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88952" cy="85704"/>
          </a:xfrm>
          <a:prstGeom prst="rect">
            <a:avLst/>
          </a:prstGeom>
        </p:spPr>
      </p:pic>
      <p:sp>
        <p:nvSpPr>
          <p:cNvPr id="3" name="Object 2"/>
          <p:cNvSpPr/>
          <p:nvPr/>
        </p:nvSpPr>
        <p:spPr>
          <a:xfrm>
            <a:off x="0" y="402013"/>
            <a:ext cx="12188952" cy="478353"/>
          </a:xfrm>
          <a:prstGeom prst="rect">
            <a:avLst/>
          </a:prstGeom>
          <a:noFill/>
        </p:spPr>
        <p:txBody>
          <a:bodyPr wrap="square" lIns="0" tIns="0" rIns="0" bIns="0" rtlCol="0" anchor="t"/>
          <a:lstStyle/>
          <a:p>
            <a:pPr algn="ctr">
              <a:lnSpc>
                <a:spcPts val="3767"/>
              </a:lnSpc>
              <a:buNone/>
            </a:pPr>
            <a:r>
              <a:rPr lang="en-US" sz="3600" kern="0" spc="35" dirty="0">
                <a:solidFill>
                  <a:srgbClr val="071023"/>
                </a:solidFill>
                <a:latin typeface="+mj-lt"/>
                <a:ea typeface="Poppins" pitchFamily="34" charset="-122"/>
                <a:cs typeface="Poppins" pitchFamily="34" charset="-120"/>
              </a:rPr>
              <a:t>Change in COE Premium YOY</a:t>
            </a:r>
            <a:endParaRPr lang="en-US" sz="3600" dirty="0">
              <a:latin typeface="+mj-lt"/>
            </a:endParaRPr>
          </a:p>
        </p:txBody>
      </p:sp>
      <p:pic>
        <p:nvPicPr>
          <p:cNvPr id="5" name="Picture 4">
            <a:extLst>
              <a:ext uri="{FF2B5EF4-FFF2-40B4-BE49-F238E27FC236}">
                <a16:creationId xmlns:a16="http://schemas.microsoft.com/office/drawing/2014/main" id="{0F432A86-4598-D60C-DF27-3C4797352BB7}"/>
              </a:ext>
            </a:extLst>
          </p:cNvPr>
          <p:cNvPicPr>
            <a:picLocks noChangeAspect="1"/>
          </p:cNvPicPr>
          <p:nvPr/>
        </p:nvPicPr>
        <p:blipFill>
          <a:blip r:embed="rId5"/>
          <a:stretch>
            <a:fillRect/>
          </a:stretch>
        </p:blipFill>
        <p:spPr>
          <a:xfrm>
            <a:off x="1806053" y="1127047"/>
            <a:ext cx="8579893" cy="4927535"/>
          </a:xfrm>
          <a:prstGeom prst="rect">
            <a:avLst/>
          </a:prstGeom>
        </p:spPr>
      </p:pic>
      <p:cxnSp>
        <p:nvCxnSpPr>
          <p:cNvPr id="7" name="Straight Arrow Connector 6">
            <a:extLst>
              <a:ext uri="{FF2B5EF4-FFF2-40B4-BE49-F238E27FC236}">
                <a16:creationId xmlns:a16="http://schemas.microsoft.com/office/drawing/2014/main" id="{BB5B6F54-B5CE-2AB2-AD45-D978E243B80C}"/>
              </a:ext>
            </a:extLst>
          </p:cNvPr>
          <p:cNvCxnSpPr>
            <a:cxnSpLocks/>
          </p:cNvCxnSpPr>
          <p:nvPr/>
        </p:nvCxnSpPr>
        <p:spPr>
          <a:xfrm flipV="1">
            <a:off x="3036498" y="3159697"/>
            <a:ext cx="6760645" cy="20532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72EAED-B300-E0E9-C993-9147376DE1FD}"/>
              </a:ext>
            </a:extLst>
          </p:cNvPr>
          <p:cNvSpPr txBox="1"/>
          <p:nvPr/>
        </p:nvSpPr>
        <p:spPr>
          <a:xfrm rot="20455432">
            <a:off x="6730750" y="3843566"/>
            <a:ext cx="2213772" cy="369332"/>
          </a:xfrm>
          <a:prstGeom prst="rect">
            <a:avLst/>
          </a:prstGeom>
          <a:noFill/>
        </p:spPr>
        <p:txBody>
          <a:bodyPr wrap="square" rtlCol="0">
            <a:spAutoFit/>
          </a:bodyPr>
          <a:lstStyle/>
          <a:p>
            <a:r>
              <a:rPr lang="en-US" dirty="0">
                <a:solidFill>
                  <a:srgbClr val="FF0000"/>
                </a:solidFill>
                <a:latin typeface="+mj-lt"/>
              </a:rPr>
              <a:t>Cat A: 408%</a:t>
            </a:r>
          </a:p>
        </p:txBody>
      </p:sp>
      <p:cxnSp>
        <p:nvCxnSpPr>
          <p:cNvPr id="9" name="Straight Arrow Connector 8">
            <a:extLst>
              <a:ext uri="{FF2B5EF4-FFF2-40B4-BE49-F238E27FC236}">
                <a16:creationId xmlns:a16="http://schemas.microsoft.com/office/drawing/2014/main" id="{6D258BC6-7DD7-87AB-B69E-DAAE8E658088}"/>
              </a:ext>
            </a:extLst>
          </p:cNvPr>
          <p:cNvCxnSpPr>
            <a:cxnSpLocks/>
          </p:cNvCxnSpPr>
          <p:nvPr/>
        </p:nvCxnSpPr>
        <p:spPr>
          <a:xfrm flipV="1">
            <a:off x="3036498" y="2743200"/>
            <a:ext cx="6760645" cy="24697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E21C23F-7AFD-8A5F-3097-536C00E3D7F9}"/>
              </a:ext>
            </a:extLst>
          </p:cNvPr>
          <p:cNvSpPr txBox="1"/>
          <p:nvPr/>
        </p:nvSpPr>
        <p:spPr>
          <a:xfrm rot="20444928">
            <a:off x="6103566" y="3169398"/>
            <a:ext cx="2760001" cy="369332"/>
          </a:xfrm>
          <a:prstGeom prst="rect">
            <a:avLst/>
          </a:prstGeom>
          <a:noFill/>
        </p:spPr>
        <p:txBody>
          <a:bodyPr wrap="square" rtlCol="0">
            <a:spAutoFit/>
          </a:bodyPr>
          <a:lstStyle/>
          <a:p>
            <a:r>
              <a:rPr lang="en-US" dirty="0">
                <a:solidFill>
                  <a:srgbClr val="FF0000"/>
                </a:solidFill>
                <a:latin typeface="+mj-lt"/>
              </a:rPr>
              <a:t>Cat B: 484%</a:t>
            </a:r>
          </a:p>
        </p:txBody>
      </p:sp>
      <p:sp>
        <p:nvSpPr>
          <p:cNvPr id="12" name="TextBox 11">
            <a:extLst>
              <a:ext uri="{FF2B5EF4-FFF2-40B4-BE49-F238E27FC236}">
                <a16:creationId xmlns:a16="http://schemas.microsoft.com/office/drawing/2014/main" id="{BE75D791-0EAB-BEEE-C6F1-0F09D6FC9F35}"/>
              </a:ext>
            </a:extLst>
          </p:cNvPr>
          <p:cNvSpPr txBox="1"/>
          <p:nvPr/>
        </p:nvSpPr>
        <p:spPr>
          <a:xfrm>
            <a:off x="3050618" y="5151830"/>
            <a:ext cx="1302589" cy="369332"/>
          </a:xfrm>
          <a:prstGeom prst="rect">
            <a:avLst/>
          </a:prstGeom>
          <a:noFill/>
        </p:spPr>
        <p:txBody>
          <a:bodyPr wrap="square" rtlCol="0">
            <a:spAutoFit/>
          </a:bodyPr>
          <a:lstStyle>
            <a:defPPr>
              <a:defRPr lang="en-US"/>
            </a:defPPr>
            <a:lvl1pPr>
              <a:defRPr sz="1400">
                <a:solidFill>
                  <a:srgbClr val="FF0000"/>
                </a:solidFill>
              </a:defRPr>
            </a:lvl1pPr>
          </a:lstStyle>
          <a:p>
            <a:r>
              <a:rPr lang="en-US" sz="1800" dirty="0">
                <a:latin typeface="+mj-lt"/>
              </a:rPr>
              <a:t>$19,000</a:t>
            </a:r>
          </a:p>
        </p:txBody>
      </p:sp>
      <p:sp>
        <p:nvSpPr>
          <p:cNvPr id="13" name="TextBox 12">
            <a:extLst>
              <a:ext uri="{FF2B5EF4-FFF2-40B4-BE49-F238E27FC236}">
                <a16:creationId xmlns:a16="http://schemas.microsoft.com/office/drawing/2014/main" id="{784CC566-7CA5-0791-C741-6B904B7F91DB}"/>
              </a:ext>
            </a:extLst>
          </p:cNvPr>
          <p:cNvSpPr txBox="1"/>
          <p:nvPr/>
        </p:nvSpPr>
        <p:spPr>
          <a:xfrm>
            <a:off x="9797143" y="2965793"/>
            <a:ext cx="1302589" cy="369332"/>
          </a:xfrm>
          <a:prstGeom prst="rect">
            <a:avLst/>
          </a:prstGeom>
          <a:noFill/>
        </p:spPr>
        <p:txBody>
          <a:bodyPr wrap="square" rtlCol="0">
            <a:spAutoFit/>
          </a:bodyPr>
          <a:lstStyle>
            <a:defPPr>
              <a:defRPr lang="en-US"/>
            </a:defPPr>
            <a:lvl1pPr>
              <a:defRPr sz="2000">
                <a:solidFill>
                  <a:srgbClr val="FF0000"/>
                </a:solidFill>
              </a:defRPr>
            </a:lvl1pPr>
          </a:lstStyle>
          <a:p>
            <a:r>
              <a:rPr lang="en-US" sz="1800" dirty="0">
                <a:latin typeface="+mj-lt"/>
              </a:rPr>
              <a:t>$94,000</a:t>
            </a:r>
          </a:p>
        </p:txBody>
      </p:sp>
      <p:sp>
        <p:nvSpPr>
          <p:cNvPr id="15" name="TextBox 14">
            <a:extLst>
              <a:ext uri="{FF2B5EF4-FFF2-40B4-BE49-F238E27FC236}">
                <a16:creationId xmlns:a16="http://schemas.microsoft.com/office/drawing/2014/main" id="{CB1E89BD-9424-8B0B-26F0-62CD850BDB90}"/>
              </a:ext>
            </a:extLst>
          </p:cNvPr>
          <p:cNvSpPr txBox="1"/>
          <p:nvPr/>
        </p:nvSpPr>
        <p:spPr>
          <a:xfrm>
            <a:off x="2670293" y="4682471"/>
            <a:ext cx="1302589" cy="369332"/>
          </a:xfrm>
          <a:prstGeom prst="rect">
            <a:avLst/>
          </a:prstGeom>
          <a:noFill/>
        </p:spPr>
        <p:txBody>
          <a:bodyPr wrap="square" rtlCol="0">
            <a:spAutoFit/>
          </a:bodyPr>
          <a:lstStyle>
            <a:defPPr>
              <a:defRPr lang="en-US"/>
            </a:defPPr>
            <a:lvl1pPr>
              <a:defRPr sz="2000">
                <a:solidFill>
                  <a:srgbClr val="FF0000"/>
                </a:solidFill>
              </a:defRPr>
            </a:lvl1pPr>
          </a:lstStyle>
          <a:p>
            <a:r>
              <a:rPr lang="en-US" sz="1800" dirty="0">
                <a:latin typeface="+mj-lt"/>
              </a:rPr>
              <a:t>$19,000</a:t>
            </a:r>
          </a:p>
        </p:txBody>
      </p:sp>
      <p:sp>
        <p:nvSpPr>
          <p:cNvPr id="16" name="TextBox 15">
            <a:extLst>
              <a:ext uri="{FF2B5EF4-FFF2-40B4-BE49-F238E27FC236}">
                <a16:creationId xmlns:a16="http://schemas.microsoft.com/office/drawing/2014/main" id="{825A47AE-B50C-6DE7-A792-1204E5564877}"/>
              </a:ext>
            </a:extLst>
          </p:cNvPr>
          <p:cNvSpPr txBox="1"/>
          <p:nvPr/>
        </p:nvSpPr>
        <p:spPr>
          <a:xfrm>
            <a:off x="9726342" y="2557403"/>
            <a:ext cx="1727514" cy="369332"/>
          </a:xfrm>
          <a:prstGeom prst="rect">
            <a:avLst/>
          </a:prstGeom>
          <a:noFill/>
        </p:spPr>
        <p:txBody>
          <a:bodyPr wrap="square" rtlCol="0">
            <a:spAutoFit/>
          </a:bodyPr>
          <a:lstStyle>
            <a:defPPr>
              <a:defRPr lang="en-US"/>
            </a:defPPr>
            <a:lvl1pPr>
              <a:defRPr sz="2000">
                <a:solidFill>
                  <a:srgbClr val="FF0000"/>
                </a:solidFill>
              </a:defRPr>
            </a:lvl1pPr>
          </a:lstStyle>
          <a:p>
            <a:r>
              <a:rPr lang="en-US" sz="1800" dirty="0">
                <a:latin typeface="+mj-lt"/>
              </a:rPr>
              <a:t>$112,000</a:t>
            </a:r>
          </a:p>
        </p:txBody>
      </p:sp>
      <p:pic>
        <p:nvPicPr>
          <p:cNvPr id="4" name="Object 9" descr="preencoded.png">
            <a:extLst>
              <a:ext uri="{FF2B5EF4-FFF2-40B4-BE49-F238E27FC236}">
                <a16:creationId xmlns:a16="http://schemas.microsoft.com/office/drawing/2014/main" id="{4B29456E-FE94-E644-9047-CDE829231F09}"/>
              </a:ext>
            </a:extLst>
          </p:cNvPr>
          <p:cNvPicPr>
            <a:picLocks noChangeAspect="1"/>
          </p:cNvPicPr>
          <p:nvPr/>
        </p:nvPicPr>
        <p:blipFill>
          <a:blip r:embed="rId6"/>
          <a:srcRect l="16719" r="16719"/>
          <a:stretch/>
        </p:blipFill>
        <p:spPr>
          <a:xfrm>
            <a:off x="10590099" y="744022"/>
            <a:ext cx="1287739" cy="1287739"/>
          </a:xfrm>
          <a:prstGeom prst="ellipse">
            <a:avLst/>
          </a:prstGeom>
        </p:spPr>
      </p:pic>
      <p:pic>
        <p:nvPicPr>
          <p:cNvPr id="6" name="Object 9" descr="preencoded.png">
            <a:extLst>
              <a:ext uri="{FF2B5EF4-FFF2-40B4-BE49-F238E27FC236}">
                <a16:creationId xmlns:a16="http://schemas.microsoft.com/office/drawing/2014/main" id="{CFF289AE-D7AC-7003-6558-E9A6F4089B09}"/>
              </a:ext>
            </a:extLst>
          </p:cNvPr>
          <p:cNvPicPr>
            <a:picLocks noChangeAspect="1"/>
          </p:cNvPicPr>
          <p:nvPr/>
        </p:nvPicPr>
        <p:blipFill>
          <a:blip r:embed="rId6"/>
          <a:srcRect l="16719" r="16719"/>
          <a:stretch/>
        </p:blipFill>
        <p:spPr>
          <a:xfrm>
            <a:off x="571425" y="4430508"/>
            <a:ext cx="763152" cy="763152"/>
          </a:xfrm>
          <a:prstGeom prst="ellipse">
            <a:avLst/>
          </a:prstGeom>
        </p:spPr>
      </p:pic>
      <p:sp>
        <p:nvSpPr>
          <p:cNvPr id="14" name="TextBox 13">
            <a:extLst>
              <a:ext uri="{FF2B5EF4-FFF2-40B4-BE49-F238E27FC236}">
                <a16:creationId xmlns:a16="http://schemas.microsoft.com/office/drawing/2014/main" id="{A72DACB9-F098-B370-6A75-84D710C4A9AF}"/>
              </a:ext>
            </a:extLst>
          </p:cNvPr>
          <p:cNvSpPr txBox="1"/>
          <p:nvPr/>
        </p:nvSpPr>
        <p:spPr>
          <a:xfrm>
            <a:off x="10357976" y="1987018"/>
            <a:ext cx="1811638" cy="523220"/>
          </a:xfrm>
          <a:prstGeom prst="rect">
            <a:avLst/>
          </a:prstGeom>
          <a:noFill/>
        </p:spPr>
        <p:txBody>
          <a:bodyPr wrap="square" rtlCol="0">
            <a:spAutoFit/>
          </a:bodyPr>
          <a:lstStyle>
            <a:defPPr>
              <a:defRPr lang="en-US"/>
            </a:defPPr>
            <a:lvl1pPr>
              <a:defRPr sz="2000">
                <a:solidFill>
                  <a:srgbClr val="FF0000"/>
                </a:solidFill>
                <a:latin typeface="+mj-lt"/>
              </a:defRPr>
            </a:lvl1pPr>
          </a:lstStyle>
          <a:p>
            <a:r>
              <a:rPr lang="en-US" sz="2800" dirty="0"/>
              <a:t>$300,000!</a:t>
            </a:r>
          </a:p>
        </p:txBody>
      </p:sp>
      <p:sp>
        <p:nvSpPr>
          <p:cNvPr id="17" name="TextBox 16">
            <a:extLst>
              <a:ext uri="{FF2B5EF4-FFF2-40B4-BE49-F238E27FC236}">
                <a16:creationId xmlns:a16="http://schemas.microsoft.com/office/drawing/2014/main" id="{8C04463C-FB71-CD2E-BDCA-96F0752F35E6}"/>
              </a:ext>
            </a:extLst>
          </p:cNvPr>
          <p:cNvSpPr txBox="1"/>
          <p:nvPr/>
        </p:nvSpPr>
        <p:spPr>
          <a:xfrm>
            <a:off x="310546" y="5212926"/>
            <a:ext cx="1811638" cy="369332"/>
          </a:xfrm>
          <a:prstGeom prst="rect">
            <a:avLst/>
          </a:prstGeom>
          <a:noFill/>
        </p:spPr>
        <p:txBody>
          <a:bodyPr wrap="square" rtlCol="0">
            <a:spAutoFit/>
          </a:bodyPr>
          <a:lstStyle>
            <a:defPPr>
              <a:defRPr lang="en-US"/>
            </a:defPPr>
            <a:lvl1pPr>
              <a:defRPr sz="2000">
                <a:solidFill>
                  <a:srgbClr val="FF0000"/>
                </a:solidFill>
                <a:latin typeface="+mj-lt"/>
              </a:defRPr>
            </a:lvl1pPr>
          </a:lstStyle>
          <a:p>
            <a:r>
              <a:rPr lang="en-US" sz="1800" dirty="0"/>
              <a:t>~$200,000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par>
                                <p:cTn id="24" presetID="3" presetClass="entr" presetSubtype="1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linds(horizontal)">
                                      <p:cBhvr>
                                        <p:cTn id="29" dur="500"/>
                                        <p:tgtEl>
                                          <p:spTgt spid="10"/>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linds(horizontal)">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blinds(horizontal)">
                                      <p:cBhvr>
                                        <p:cTn id="45" dur="500"/>
                                        <p:tgtEl>
                                          <p:spTgt spid="14"/>
                                        </p:tgtEl>
                                      </p:cBhvr>
                                    </p:animEffect>
                                  </p:childTnLst>
                                </p:cTn>
                              </p:par>
                              <p:par>
                                <p:cTn id="46" presetID="3" presetClass="entr" presetSubtype="10" fill="hold"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blinds(horizontal)">
                                      <p:cBhvr>
                                        <p:cTn id="4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5" grpId="0"/>
      <p:bldP spid="16" grpId="0"/>
      <p:bldP spid="14"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name="Slide 4">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88952" cy="85704"/>
          </a:xfrm>
          <a:prstGeom prst="rect">
            <a:avLst/>
          </a:prstGeom>
        </p:spPr>
      </p:pic>
      <p:sp>
        <p:nvSpPr>
          <p:cNvPr id="3" name="Object 2"/>
          <p:cNvSpPr/>
          <p:nvPr/>
        </p:nvSpPr>
        <p:spPr>
          <a:xfrm>
            <a:off x="0" y="402013"/>
            <a:ext cx="12188952" cy="478353"/>
          </a:xfrm>
          <a:prstGeom prst="rect">
            <a:avLst/>
          </a:prstGeom>
          <a:noFill/>
        </p:spPr>
        <p:txBody>
          <a:bodyPr wrap="square" lIns="0" tIns="0" rIns="0" bIns="0" rtlCol="0" anchor="t"/>
          <a:lstStyle/>
          <a:p>
            <a:pPr algn="ctr">
              <a:lnSpc>
                <a:spcPts val="3767"/>
              </a:lnSpc>
              <a:buNone/>
            </a:pPr>
            <a:r>
              <a:rPr lang="en-US" sz="3600" kern="0" spc="35" dirty="0">
                <a:solidFill>
                  <a:srgbClr val="071023"/>
                </a:solidFill>
                <a:latin typeface="+mj-lt"/>
                <a:ea typeface="Poppins" pitchFamily="34" charset="-122"/>
                <a:cs typeface="Poppins" pitchFamily="34" charset="-120"/>
              </a:rPr>
              <a:t>Background</a:t>
            </a:r>
            <a:endParaRPr lang="en-US" sz="3600" dirty="0">
              <a:latin typeface="+mj-lt"/>
            </a:endParaRPr>
          </a:p>
        </p:txBody>
      </p:sp>
      <p:sp>
        <p:nvSpPr>
          <p:cNvPr id="4" name="Object 3"/>
          <p:cNvSpPr/>
          <p:nvPr/>
        </p:nvSpPr>
        <p:spPr>
          <a:xfrm>
            <a:off x="952262" y="2069900"/>
            <a:ext cx="4494677" cy="2915826"/>
          </a:xfrm>
          <a:prstGeom prst="rect">
            <a:avLst/>
          </a:prstGeom>
          <a:noFill/>
        </p:spPr>
        <p:txBody>
          <a:bodyPr wrap="square" lIns="0" tIns="0" rIns="0" bIns="0" rtlCol="0" anchor="t"/>
          <a:lstStyle/>
          <a:p>
            <a:pPr marL="242900" indent="-242900" algn="l">
              <a:lnSpc>
                <a:spcPts val="2722"/>
              </a:lnSpc>
              <a:buSzPct val="100000"/>
              <a:buChar char="•"/>
            </a:pPr>
            <a:r>
              <a:rPr lang="en-US" sz="2800" dirty="0">
                <a:solidFill>
                  <a:srgbClr val="071023"/>
                </a:solidFill>
                <a:latin typeface="+mj-lt"/>
                <a:ea typeface="Space Mono" pitchFamily="34" charset="-122"/>
                <a:cs typeface="Space Mono" pitchFamily="34" charset="-120"/>
              </a:rPr>
              <a:t>Certificate of Entitlement (COE)</a:t>
            </a:r>
          </a:p>
          <a:p>
            <a:pPr lvl="1" algn="l">
              <a:lnSpc>
                <a:spcPts val="2318"/>
              </a:lnSpc>
              <a:spcBef>
                <a:spcPts val="319"/>
              </a:spcBef>
              <a:buNone/>
            </a:pPr>
            <a:r>
              <a:rPr lang="en-US" dirty="0">
                <a:solidFill>
                  <a:srgbClr val="000000">
                    <a:alpha val="80000"/>
                  </a:srgbClr>
                </a:solidFill>
                <a:latin typeface="+mj-lt"/>
                <a:ea typeface="Space Mono" pitchFamily="34" charset="-122"/>
                <a:cs typeface="Space Mono" pitchFamily="34" charset="-120"/>
              </a:rPr>
              <a:t>A license required to own a vehicle in Singapore, aimed at controlling the vehicle population</a:t>
            </a:r>
          </a:p>
          <a:p>
            <a:pPr marL="242900" indent="-242900" algn="l">
              <a:lnSpc>
                <a:spcPts val="2722"/>
              </a:lnSpc>
              <a:spcBef>
                <a:spcPts val="2504"/>
              </a:spcBef>
              <a:buSzPct val="100000"/>
              <a:buChar char="•"/>
            </a:pPr>
            <a:r>
              <a:rPr lang="en-US" sz="2800" dirty="0">
                <a:solidFill>
                  <a:srgbClr val="071023"/>
                </a:solidFill>
                <a:latin typeface="+mj-lt"/>
                <a:ea typeface="Space Mono" pitchFamily="34" charset="-122"/>
                <a:cs typeface="Space Mono" pitchFamily="34" charset="-120"/>
              </a:rPr>
              <a:t>Purpose</a:t>
            </a:r>
          </a:p>
          <a:p>
            <a:pPr lvl="1" algn="l">
              <a:lnSpc>
                <a:spcPts val="2318"/>
              </a:lnSpc>
              <a:spcBef>
                <a:spcPts val="319"/>
              </a:spcBef>
              <a:buNone/>
            </a:pPr>
            <a:r>
              <a:rPr lang="en-US" dirty="0">
                <a:solidFill>
                  <a:srgbClr val="000000">
                    <a:alpha val="80000"/>
                  </a:srgbClr>
                </a:solidFill>
                <a:latin typeface="+mj-lt"/>
                <a:ea typeface="Space Mono" pitchFamily="34" charset="-122"/>
                <a:cs typeface="Space Mono" pitchFamily="34" charset="-120"/>
              </a:rPr>
              <a:t>To regulate the vehicle population in the country's limited land</a:t>
            </a:r>
            <a:endParaRPr lang="en-US" dirty="0">
              <a:latin typeface="+mj-lt"/>
            </a:endParaRPr>
          </a:p>
        </p:txBody>
      </p:sp>
      <p:sp>
        <p:nvSpPr>
          <p:cNvPr id="5" name="Object 4"/>
          <p:cNvSpPr/>
          <p:nvPr/>
        </p:nvSpPr>
        <p:spPr>
          <a:xfrm>
            <a:off x="6287862" y="2069900"/>
            <a:ext cx="5446938" cy="3779210"/>
          </a:xfrm>
          <a:prstGeom prst="rect">
            <a:avLst/>
          </a:prstGeom>
          <a:noFill/>
        </p:spPr>
        <p:txBody>
          <a:bodyPr wrap="square" lIns="0" tIns="0" rIns="0" bIns="0" rtlCol="0" anchor="t"/>
          <a:lstStyle/>
          <a:p>
            <a:pPr marL="242900" indent="-242900" algn="l">
              <a:lnSpc>
                <a:spcPts val="2722"/>
              </a:lnSpc>
              <a:buSzPct val="100000"/>
              <a:buChar char="•"/>
            </a:pPr>
            <a:r>
              <a:rPr lang="en-US" sz="2800" dirty="0">
                <a:solidFill>
                  <a:srgbClr val="071023"/>
                </a:solidFill>
                <a:latin typeface="+mj-lt"/>
                <a:ea typeface="Space Mono" pitchFamily="34" charset="-122"/>
                <a:cs typeface="Space Mono" pitchFamily="34" charset="-120"/>
              </a:rPr>
              <a:t>Different Categories</a:t>
            </a:r>
          </a:p>
          <a:p>
            <a:pPr lvl="1" algn="l">
              <a:lnSpc>
                <a:spcPts val="2318"/>
              </a:lnSpc>
              <a:spcBef>
                <a:spcPts val="319"/>
              </a:spcBef>
              <a:buNone/>
            </a:pPr>
            <a:r>
              <a:rPr lang="en-US" dirty="0">
                <a:solidFill>
                  <a:srgbClr val="F3AE37"/>
                </a:solidFill>
                <a:latin typeface="+mj-lt"/>
                <a:ea typeface="Space Mono" pitchFamily="34" charset="-122"/>
                <a:cs typeface="Space Mono" pitchFamily="34" charset="-120"/>
              </a:rPr>
              <a:t>A: Cars ≤1,600cc/130bhp (Cat A)</a:t>
            </a:r>
          </a:p>
          <a:p>
            <a:pPr lvl="1" algn="l">
              <a:lnSpc>
                <a:spcPts val="2318"/>
              </a:lnSpc>
              <a:spcBef>
                <a:spcPts val="628"/>
              </a:spcBef>
              <a:buNone/>
            </a:pPr>
            <a:r>
              <a:rPr lang="en-US" dirty="0">
                <a:solidFill>
                  <a:srgbClr val="F3AE37"/>
                </a:solidFill>
                <a:latin typeface="+mj-lt"/>
                <a:ea typeface="Space Mono" pitchFamily="34" charset="-122"/>
                <a:cs typeface="Space Mono" pitchFamily="34" charset="-120"/>
              </a:rPr>
              <a:t>B: Cars &gt;1,600cc/130bhp (Cat B)</a:t>
            </a:r>
          </a:p>
          <a:p>
            <a:pPr lvl="1" algn="l">
              <a:lnSpc>
                <a:spcPts val="2318"/>
              </a:lnSpc>
              <a:spcBef>
                <a:spcPts val="628"/>
              </a:spcBef>
              <a:buNone/>
            </a:pPr>
            <a:r>
              <a:rPr lang="en-US" dirty="0">
                <a:solidFill>
                  <a:srgbClr val="000000">
                    <a:alpha val="80000"/>
                  </a:srgbClr>
                </a:solidFill>
                <a:latin typeface="+mj-lt"/>
                <a:ea typeface="Space Mono" pitchFamily="34" charset="-122"/>
                <a:cs typeface="Space Mono" pitchFamily="34" charset="-120"/>
              </a:rPr>
              <a:t>C: Goods vehicles &amp; buses</a:t>
            </a:r>
          </a:p>
          <a:p>
            <a:pPr lvl="1" algn="l">
              <a:lnSpc>
                <a:spcPts val="2318"/>
              </a:lnSpc>
              <a:spcBef>
                <a:spcPts val="628"/>
              </a:spcBef>
              <a:buNone/>
            </a:pPr>
            <a:r>
              <a:rPr lang="en-US" dirty="0">
                <a:solidFill>
                  <a:srgbClr val="000000">
                    <a:alpha val="80000"/>
                  </a:srgbClr>
                </a:solidFill>
                <a:latin typeface="+mj-lt"/>
                <a:ea typeface="Space Mono" pitchFamily="34" charset="-122"/>
                <a:cs typeface="Space Mono" pitchFamily="34" charset="-120"/>
              </a:rPr>
              <a:t>D: Motorcycles,</a:t>
            </a:r>
          </a:p>
          <a:p>
            <a:pPr lvl="1" algn="l">
              <a:lnSpc>
                <a:spcPts val="2318"/>
              </a:lnSpc>
              <a:spcBef>
                <a:spcPts val="628"/>
              </a:spcBef>
              <a:buNone/>
            </a:pPr>
            <a:r>
              <a:rPr lang="en-US" dirty="0">
                <a:solidFill>
                  <a:srgbClr val="000000">
                    <a:alpha val="80000"/>
                  </a:srgbClr>
                </a:solidFill>
                <a:latin typeface="+mj-lt"/>
                <a:ea typeface="Space Mono" pitchFamily="34" charset="-122"/>
                <a:cs typeface="Space Mono" pitchFamily="34" charset="-120"/>
              </a:rPr>
              <a:t>E: Open category</a:t>
            </a:r>
          </a:p>
          <a:p>
            <a:pPr marL="242900" indent="-242900" algn="l">
              <a:lnSpc>
                <a:spcPts val="2722"/>
              </a:lnSpc>
              <a:spcBef>
                <a:spcPts val="2504"/>
              </a:spcBef>
              <a:buSzPct val="100000"/>
              <a:buChar char="•"/>
            </a:pPr>
            <a:r>
              <a:rPr lang="en-US" sz="2800" dirty="0">
                <a:solidFill>
                  <a:srgbClr val="071023"/>
                </a:solidFill>
                <a:latin typeface="+mj-lt"/>
                <a:ea typeface="Space Mono" pitchFamily="34" charset="-122"/>
                <a:cs typeface="Space Mono" pitchFamily="34" charset="-120"/>
              </a:rPr>
              <a:t>How it works?</a:t>
            </a:r>
          </a:p>
          <a:p>
            <a:pPr lvl="1" algn="l">
              <a:lnSpc>
                <a:spcPts val="2318"/>
              </a:lnSpc>
              <a:spcBef>
                <a:spcPts val="319"/>
              </a:spcBef>
              <a:buNone/>
            </a:pPr>
            <a:r>
              <a:rPr lang="en-US" dirty="0">
                <a:solidFill>
                  <a:srgbClr val="000000">
                    <a:alpha val="80000"/>
                  </a:srgbClr>
                </a:solidFill>
                <a:latin typeface="+mj-lt"/>
                <a:ea typeface="Space Mono" pitchFamily="34" charset="-122"/>
                <a:cs typeface="Space Mono" pitchFamily="34" charset="-120"/>
              </a:rPr>
              <a:t>Interested buyers participate in a bidding process to secure a COE, which is only valid for 10 years</a:t>
            </a:r>
            <a:endParaRPr lang="en-US" dirty="0">
              <a:latin typeface="+mj-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EFF1EB"/>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88952" cy="85704"/>
          </a:xfrm>
          <a:prstGeom prst="rect">
            <a:avLst/>
          </a:prstGeom>
        </p:spPr>
      </p:pic>
      <p:sp>
        <p:nvSpPr>
          <p:cNvPr id="3" name="Object 2"/>
          <p:cNvSpPr/>
          <p:nvPr/>
        </p:nvSpPr>
        <p:spPr>
          <a:xfrm>
            <a:off x="0" y="402013"/>
            <a:ext cx="12188952" cy="478353"/>
          </a:xfrm>
          <a:prstGeom prst="rect">
            <a:avLst/>
          </a:prstGeom>
          <a:noFill/>
        </p:spPr>
        <p:txBody>
          <a:bodyPr wrap="square" lIns="0" tIns="0" rIns="0" bIns="0" rtlCol="0" anchor="t"/>
          <a:lstStyle/>
          <a:p>
            <a:pPr algn="ctr">
              <a:lnSpc>
                <a:spcPts val="3767"/>
              </a:lnSpc>
              <a:buNone/>
            </a:pPr>
            <a:r>
              <a:rPr lang="en-US" sz="3600" kern="0" spc="35" dirty="0">
                <a:solidFill>
                  <a:srgbClr val="071023"/>
                </a:solidFill>
                <a:latin typeface="+mj-lt"/>
                <a:ea typeface="Poppins" pitchFamily="34" charset="-122"/>
                <a:cs typeface="Poppins" pitchFamily="34" charset="-120"/>
              </a:rPr>
              <a:t>Objective</a:t>
            </a:r>
            <a:endParaRPr lang="en-US" sz="3600" dirty="0">
              <a:latin typeface="+mj-lt"/>
            </a:endParaRPr>
          </a:p>
        </p:txBody>
      </p:sp>
      <p:sp>
        <p:nvSpPr>
          <p:cNvPr id="4" name="Object 3"/>
          <p:cNvSpPr/>
          <p:nvPr/>
        </p:nvSpPr>
        <p:spPr>
          <a:xfrm>
            <a:off x="476131" y="1561709"/>
            <a:ext cx="5523119" cy="2313996"/>
          </a:xfrm>
          <a:prstGeom prst="rect">
            <a:avLst/>
          </a:prstGeom>
          <a:solidFill>
            <a:srgbClr val="B9D5B1"/>
          </a:solidFill>
        </p:spPr>
        <p:txBody>
          <a:bodyPr/>
          <a:lstStyle/>
          <a:p>
            <a:endParaRPr lang="en-US" dirty="0">
              <a:latin typeface="+mj-lt"/>
            </a:endParaRPr>
          </a:p>
        </p:txBody>
      </p:sp>
      <p:sp>
        <p:nvSpPr>
          <p:cNvPr id="5" name="Object 4"/>
          <p:cNvSpPr/>
          <p:nvPr/>
        </p:nvSpPr>
        <p:spPr>
          <a:xfrm>
            <a:off x="761810" y="1769620"/>
            <a:ext cx="5551687" cy="326309"/>
          </a:xfrm>
          <a:prstGeom prst="rect">
            <a:avLst/>
          </a:prstGeom>
          <a:noFill/>
        </p:spPr>
        <p:txBody>
          <a:bodyPr wrap="square" lIns="0" tIns="0" rIns="0" bIns="0" rtlCol="0" anchor="t"/>
          <a:lstStyle/>
          <a:p>
            <a:pPr algn="l">
              <a:lnSpc>
                <a:spcPts val="2570"/>
              </a:lnSpc>
              <a:buNone/>
            </a:pPr>
            <a:r>
              <a:rPr lang="en-US" sz="2400" dirty="0">
                <a:solidFill>
                  <a:srgbClr val="071023"/>
                </a:solidFill>
                <a:latin typeface="+mj-lt"/>
                <a:ea typeface="Space Mono" pitchFamily="34" charset="-122"/>
                <a:cs typeface="Space Mono" pitchFamily="34" charset="-120"/>
              </a:rPr>
              <a:t>Stakeholders</a:t>
            </a:r>
            <a:endParaRPr lang="en-US" sz="2400" dirty="0">
              <a:latin typeface="+mj-lt"/>
            </a:endParaRPr>
          </a:p>
        </p:txBody>
      </p:sp>
      <p:sp>
        <p:nvSpPr>
          <p:cNvPr id="6" name="Object 5"/>
          <p:cNvSpPr/>
          <p:nvPr/>
        </p:nvSpPr>
        <p:spPr>
          <a:xfrm>
            <a:off x="761810" y="2243846"/>
            <a:ext cx="4961355" cy="533267"/>
          </a:xfrm>
          <a:prstGeom prst="rect">
            <a:avLst/>
          </a:prstGeom>
          <a:noFill/>
        </p:spPr>
        <p:txBody>
          <a:bodyPr wrap="square" lIns="0" tIns="0" rIns="0" bIns="0" rtlCol="0" anchor="t"/>
          <a:lstStyle/>
          <a:p>
            <a:pPr algn="l">
              <a:lnSpc>
                <a:spcPts val="2100"/>
              </a:lnSpc>
              <a:spcBef>
                <a:spcPts val="1141"/>
              </a:spcBef>
              <a:buNone/>
            </a:pPr>
            <a:r>
              <a:rPr lang="en-US" dirty="0">
                <a:solidFill>
                  <a:srgbClr val="000000">
                    <a:alpha val="80000"/>
                  </a:srgbClr>
                </a:solidFill>
                <a:latin typeface="+mj-lt"/>
                <a:ea typeface="Space Mono" pitchFamily="34" charset="-122"/>
                <a:cs typeface="Space Mono" pitchFamily="34" charset="-120"/>
              </a:rPr>
              <a:t>Interested buyer that wish to own a car in Singapore</a:t>
            </a:r>
            <a:endParaRPr lang="en-US" dirty="0">
              <a:latin typeface="+mj-lt"/>
            </a:endParaRPr>
          </a:p>
        </p:txBody>
      </p:sp>
      <p:sp>
        <p:nvSpPr>
          <p:cNvPr id="7" name="Object 6"/>
          <p:cNvSpPr/>
          <p:nvPr/>
        </p:nvSpPr>
        <p:spPr>
          <a:xfrm>
            <a:off x="6189702" y="1561709"/>
            <a:ext cx="5523119" cy="2313996"/>
          </a:xfrm>
          <a:prstGeom prst="rect">
            <a:avLst/>
          </a:prstGeom>
          <a:solidFill>
            <a:srgbClr val="B9D5B1"/>
          </a:solidFill>
        </p:spPr>
        <p:txBody>
          <a:bodyPr/>
          <a:lstStyle/>
          <a:p>
            <a:endParaRPr lang="en-US">
              <a:latin typeface="+mj-lt"/>
            </a:endParaRPr>
          </a:p>
        </p:txBody>
      </p:sp>
      <p:sp>
        <p:nvSpPr>
          <p:cNvPr id="8" name="Object 7"/>
          <p:cNvSpPr/>
          <p:nvPr/>
        </p:nvSpPr>
        <p:spPr>
          <a:xfrm>
            <a:off x="6475381" y="1769620"/>
            <a:ext cx="5551687" cy="326309"/>
          </a:xfrm>
          <a:prstGeom prst="rect">
            <a:avLst/>
          </a:prstGeom>
          <a:noFill/>
        </p:spPr>
        <p:txBody>
          <a:bodyPr wrap="square" lIns="0" tIns="0" rIns="0" bIns="0" rtlCol="0" anchor="t"/>
          <a:lstStyle/>
          <a:p>
            <a:pPr algn="l">
              <a:lnSpc>
                <a:spcPts val="2570"/>
              </a:lnSpc>
              <a:buNone/>
            </a:pPr>
            <a:r>
              <a:rPr lang="en-US" sz="2400" dirty="0">
                <a:solidFill>
                  <a:srgbClr val="071023"/>
                </a:solidFill>
                <a:latin typeface="+mj-lt"/>
                <a:ea typeface="Space Mono" pitchFamily="34" charset="-122"/>
                <a:cs typeface="Space Mono" pitchFamily="34" charset="-120"/>
              </a:rPr>
              <a:t>Problem Statement</a:t>
            </a:r>
            <a:endParaRPr lang="en-US" sz="2400" dirty="0">
              <a:latin typeface="+mj-lt"/>
            </a:endParaRPr>
          </a:p>
        </p:txBody>
      </p:sp>
      <p:sp>
        <p:nvSpPr>
          <p:cNvPr id="9" name="Object 8"/>
          <p:cNvSpPr/>
          <p:nvPr/>
        </p:nvSpPr>
        <p:spPr>
          <a:xfrm>
            <a:off x="6475381" y="2243846"/>
            <a:ext cx="4897469" cy="799900"/>
          </a:xfrm>
          <a:prstGeom prst="rect">
            <a:avLst/>
          </a:prstGeom>
          <a:noFill/>
        </p:spPr>
        <p:txBody>
          <a:bodyPr wrap="square" lIns="0" tIns="0" rIns="0" bIns="0" rtlCol="0" anchor="t"/>
          <a:lstStyle/>
          <a:p>
            <a:pPr algn="l">
              <a:lnSpc>
                <a:spcPts val="2100"/>
              </a:lnSpc>
              <a:spcBef>
                <a:spcPts val="1141"/>
              </a:spcBef>
              <a:buNone/>
            </a:pPr>
            <a:r>
              <a:rPr lang="en-US" dirty="0">
                <a:solidFill>
                  <a:srgbClr val="000000">
                    <a:alpha val="80000"/>
                  </a:srgbClr>
                </a:solidFill>
                <a:latin typeface="+mj-lt"/>
                <a:ea typeface="Space Mono" pitchFamily="34" charset="-122"/>
                <a:cs typeface="Space Mono" pitchFamily="34" charset="-120"/>
              </a:rPr>
              <a:t>COE prices have been fluctuating over the years. Interested buyers have to pay a very high premium to own a car.</a:t>
            </a:r>
            <a:endParaRPr lang="en-US" dirty="0">
              <a:latin typeface="+mj-lt"/>
            </a:endParaRPr>
          </a:p>
        </p:txBody>
      </p:sp>
      <p:sp>
        <p:nvSpPr>
          <p:cNvPr id="10" name="Object 9"/>
          <p:cNvSpPr/>
          <p:nvPr/>
        </p:nvSpPr>
        <p:spPr>
          <a:xfrm>
            <a:off x="476131" y="4066158"/>
            <a:ext cx="5523119" cy="2313996"/>
          </a:xfrm>
          <a:prstGeom prst="rect">
            <a:avLst/>
          </a:prstGeom>
          <a:solidFill>
            <a:srgbClr val="B9D5B1"/>
          </a:solidFill>
        </p:spPr>
        <p:txBody>
          <a:bodyPr/>
          <a:lstStyle/>
          <a:p>
            <a:endParaRPr lang="en-US">
              <a:latin typeface="+mj-lt"/>
            </a:endParaRPr>
          </a:p>
        </p:txBody>
      </p:sp>
      <p:sp>
        <p:nvSpPr>
          <p:cNvPr id="11" name="Object 10"/>
          <p:cNvSpPr/>
          <p:nvPr/>
        </p:nvSpPr>
        <p:spPr>
          <a:xfrm>
            <a:off x="761810" y="4274069"/>
            <a:ext cx="5551687" cy="326309"/>
          </a:xfrm>
          <a:prstGeom prst="rect">
            <a:avLst/>
          </a:prstGeom>
          <a:noFill/>
        </p:spPr>
        <p:txBody>
          <a:bodyPr wrap="square" lIns="0" tIns="0" rIns="0" bIns="0" rtlCol="0" anchor="t"/>
          <a:lstStyle/>
          <a:p>
            <a:pPr algn="l">
              <a:lnSpc>
                <a:spcPts val="2570"/>
              </a:lnSpc>
              <a:buNone/>
            </a:pPr>
            <a:r>
              <a:rPr lang="en-US" sz="2400" dirty="0">
                <a:solidFill>
                  <a:srgbClr val="071023"/>
                </a:solidFill>
                <a:latin typeface="+mj-lt"/>
                <a:ea typeface="Space Mono" pitchFamily="34" charset="-122"/>
                <a:cs typeface="Space Mono" pitchFamily="34" charset="-120"/>
              </a:rPr>
              <a:t>Key Questions</a:t>
            </a:r>
            <a:endParaRPr lang="en-US" sz="2400" dirty="0">
              <a:latin typeface="+mj-lt"/>
            </a:endParaRPr>
          </a:p>
        </p:txBody>
      </p:sp>
      <p:sp>
        <p:nvSpPr>
          <p:cNvPr id="12" name="Object 11"/>
          <p:cNvSpPr/>
          <p:nvPr/>
        </p:nvSpPr>
        <p:spPr>
          <a:xfrm>
            <a:off x="761810" y="4748295"/>
            <a:ext cx="5051161" cy="533267"/>
          </a:xfrm>
          <a:prstGeom prst="rect">
            <a:avLst/>
          </a:prstGeom>
          <a:noFill/>
        </p:spPr>
        <p:txBody>
          <a:bodyPr wrap="square" lIns="0" tIns="0" rIns="0" bIns="0" rtlCol="0" anchor="t"/>
          <a:lstStyle/>
          <a:p>
            <a:pPr algn="l">
              <a:lnSpc>
                <a:spcPts val="2100"/>
              </a:lnSpc>
              <a:spcBef>
                <a:spcPts val="1141"/>
              </a:spcBef>
              <a:buNone/>
            </a:pPr>
            <a:r>
              <a:rPr lang="en-US" dirty="0">
                <a:solidFill>
                  <a:srgbClr val="000000">
                    <a:alpha val="80000"/>
                  </a:srgbClr>
                </a:solidFill>
                <a:latin typeface="+mj-lt"/>
                <a:ea typeface="Space Mono" pitchFamily="34" charset="-122"/>
                <a:cs typeface="Space Mono" pitchFamily="34" charset="-120"/>
              </a:rPr>
              <a:t>1. Any correlations between quota (supply) and COE premium?</a:t>
            </a:r>
            <a:endParaRPr lang="en-US" dirty="0">
              <a:latin typeface="+mj-lt"/>
            </a:endParaRPr>
          </a:p>
        </p:txBody>
      </p:sp>
      <p:sp>
        <p:nvSpPr>
          <p:cNvPr id="13" name="Object 12"/>
          <p:cNvSpPr/>
          <p:nvPr/>
        </p:nvSpPr>
        <p:spPr>
          <a:xfrm>
            <a:off x="761811" y="5338697"/>
            <a:ext cx="4961354" cy="533267"/>
          </a:xfrm>
          <a:prstGeom prst="rect">
            <a:avLst/>
          </a:prstGeom>
          <a:noFill/>
        </p:spPr>
        <p:txBody>
          <a:bodyPr wrap="square" lIns="0" tIns="0" rIns="0" bIns="0" rtlCol="0" anchor="t"/>
          <a:lstStyle/>
          <a:p>
            <a:pPr algn="l">
              <a:lnSpc>
                <a:spcPts val="2100"/>
              </a:lnSpc>
              <a:spcBef>
                <a:spcPts val="441"/>
              </a:spcBef>
              <a:buNone/>
            </a:pPr>
            <a:r>
              <a:rPr lang="en-US" dirty="0">
                <a:solidFill>
                  <a:srgbClr val="000000">
                    <a:alpha val="80000"/>
                  </a:srgbClr>
                </a:solidFill>
                <a:latin typeface="+mj-lt"/>
                <a:ea typeface="Space Mono" pitchFamily="34" charset="-122"/>
                <a:cs typeface="Space Mono" pitchFamily="34" charset="-120"/>
              </a:rPr>
              <a:t>2. Any correlations between period of purchase and COE premium?</a:t>
            </a:r>
            <a:endParaRPr lang="en-US" dirty="0">
              <a:latin typeface="+mj-lt"/>
            </a:endParaRPr>
          </a:p>
        </p:txBody>
      </p:sp>
      <p:sp>
        <p:nvSpPr>
          <p:cNvPr id="14" name="Object 13"/>
          <p:cNvSpPr/>
          <p:nvPr/>
        </p:nvSpPr>
        <p:spPr>
          <a:xfrm>
            <a:off x="6189702" y="4066158"/>
            <a:ext cx="5523119" cy="2313996"/>
          </a:xfrm>
          <a:prstGeom prst="rect">
            <a:avLst/>
          </a:prstGeom>
          <a:solidFill>
            <a:srgbClr val="B9D5B1"/>
          </a:solidFill>
        </p:spPr>
        <p:txBody>
          <a:bodyPr/>
          <a:lstStyle/>
          <a:p>
            <a:endParaRPr lang="en-US">
              <a:latin typeface="+mj-lt"/>
            </a:endParaRPr>
          </a:p>
        </p:txBody>
      </p:sp>
      <p:sp>
        <p:nvSpPr>
          <p:cNvPr id="15" name="Object 14"/>
          <p:cNvSpPr/>
          <p:nvPr/>
        </p:nvSpPr>
        <p:spPr>
          <a:xfrm>
            <a:off x="6475381" y="4274069"/>
            <a:ext cx="5551687" cy="326309"/>
          </a:xfrm>
          <a:prstGeom prst="rect">
            <a:avLst/>
          </a:prstGeom>
          <a:noFill/>
        </p:spPr>
        <p:txBody>
          <a:bodyPr wrap="square" lIns="0" tIns="0" rIns="0" bIns="0" rtlCol="0" anchor="t"/>
          <a:lstStyle/>
          <a:p>
            <a:pPr algn="l">
              <a:lnSpc>
                <a:spcPts val="2570"/>
              </a:lnSpc>
              <a:buNone/>
            </a:pPr>
            <a:r>
              <a:rPr lang="en-US" sz="2400" dirty="0">
                <a:solidFill>
                  <a:srgbClr val="071023"/>
                </a:solidFill>
                <a:latin typeface="+mj-lt"/>
                <a:ea typeface="Space Mono" pitchFamily="34" charset="-122"/>
                <a:cs typeface="Space Mono" pitchFamily="34" charset="-120"/>
              </a:rPr>
              <a:t>Approach</a:t>
            </a:r>
            <a:endParaRPr lang="en-US" sz="2400" dirty="0">
              <a:latin typeface="+mj-lt"/>
            </a:endParaRPr>
          </a:p>
        </p:txBody>
      </p:sp>
      <p:sp>
        <p:nvSpPr>
          <p:cNvPr id="16" name="Object 15"/>
          <p:cNvSpPr/>
          <p:nvPr/>
        </p:nvSpPr>
        <p:spPr>
          <a:xfrm>
            <a:off x="6475382" y="4748295"/>
            <a:ext cx="4773464" cy="266633"/>
          </a:xfrm>
          <a:prstGeom prst="rect">
            <a:avLst/>
          </a:prstGeom>
          <a:noFill/>
        </p:spPr>
        <p:txBody>
          <a:bodyPr wrap="square" lIns="0" tIns="0" rIns="0" bIns="0" rtlCol="0" anchor="t"/>
          <a:lstStyle/>
          <a:p>
            <a:pPr algn="l">
              <a:lnSpc>
                <a:spcPts val="2100"/>
              </a:lnSpc>
              <a:spcBef>
                <a:spcPts val="1141"/>
              </a:spcBef>
              <a:buNone/>
            </a:pPr>
            <a:r>
              <a:rPr lang="en-US" dirty="0">
                <a:solidFill>
                  <a:srgbClr val="000000">
                    <a:alpha val="80000"/>
                  </a:srgbClr>
                </a:solidFill>
                <a:latin typeface="+mj-lt"/>
                <a:ea typeface="Space Mono" pitchFamily="34" charset="-122"/>
                <a:cs typeface="Space Mono" pitchFamily="34" charset="-120"/>
              </a:rPr>
              <a:t>1. EDA</a:t>
            </a:r>
            <a:endParaRPr lang="en-US" dirty="0">
              <a:latin typeface="+mj-lt"/>
            </a:endParaRPr>
          </a:p>
        </p:txBody>
      </p:sp>
      <p:sp>
        <p:nvSpPr>
          <p:cNvPr id="17" name="Object 16"/>
          <p:cNvSpPr/>
          <p:nvPr/>
        </p:nvSpPr>
        <p:spPr>
          <a:xfrm>
            <a:off x="6475381" y="5072064"/>
            <a:ext cx="5551687" cy="266633"/>
          </a:xfrm>
          <a:prstGeom prst="rect">
            <a:avLst/>
          </a:prstGeom>
          <a:noFill/>
        </p:spPr>
        <p:txBody>
          <a:bodyPr wrap="square" lIns="0" tIns="0" rIns="0" bIns="0" rtlCol="0" anchor="t"/>
          <a:lstStyle/>
          <a:p>
            <a:pPr algn="l">
              <a:lnSpc>
                <a:spcPts val="2100"/>
              </a:lnSpc>
              <a:spcBef>
                <a:spcPts val="441"/>
              </a:spcBef>
              <a:buNone/>
            </a:pPr>
            <a:r>
              <a:rPr lang="en-US" dirty="0">
                <a:solidFill>
                  <a:srgbClr val="000000">
                    <a:alpha val="80000"/>
                  </a:srgbClr>
                </a:solidFill>
                <a:latin typeface="+mj-lt"/>
                <a:ea typeface="Space Mono" pitchFamily="34" charset="-122"/>
                <a:cs typeface="Space Mono" pitchFamily="34" charset="-120"/>
              </a:rPr>
              <a:t>2. Trends &amp; hypothesis testing</a:t>
            </a:r>
            <a:endParaRPr lang="en-US" dirty="0">
              <a:latin typeface="+mj-lt"/>
            </a:endParaRPr>
          </a:p>
        </p:txBody>
      </p:sp>
      <p:sp>
        <p:nvSpPr>
          <p:cNvPr id="18" name="Object 17"/>
          <p:cNvSpPr/>
          <p:nvPr/>
        </p:nvSpPr>
        <p:spPr>
          <a:xfrm>
            <a:off x="6475382" y="5395833"/>
            <a:ext cx="5237440" cy="533267"/>
          </a:xfrm>
          <a:prstGeom prst="rect">
            <a:avLst/>
          </a:prstGeom>
          <a:noFill/>
        </p:spPr>
        <p:txBody>
          <a:bodyPr wrap="square" lIns="0" tIns="0" rIns="0" bIns="0" rtlCol="0" anchor="t"/>
          <a:lstStyle/>
          <a:p>
            <a:pPr algn="l">
              <a:lnSpc>
                <a:spcPts val="2100"/>
              </a:lnSpc>
              <a:spcBef>
                <a:spcPts val="441"/>
              </a:spcBef>
              <a:buNone/>
            </a:pPr>
            <a:r>
              <a:rPr lang="en-US" dirty="0">
                <a:solidFill>
                  <a:srgbClr val="000000">
                    <a:alpha val="80000"/>
                  </a:srgbClr>
                </a:solidFill>
                <a:latin typeface="+mj-lt"/>
                <a:ea typeface="Space Mono" pitchFamily="34" charset="-122"/>
                <a:cs typeface="Space Mono" pitchFamily="34" charset="-120"/>
              </a:rPr>
              <a:t>3. Identify the best time to purchase a car in Singapore</a:t>
            </a:r>
            <a:endParaRPr lang="en-US" dirty="0">
              <a:latin typeface="+mj-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2D050">
            <a:alpha val="50000"/>
          </a:srgbClr>
        </a:solidFill>
        <a:effectLst/>
      </p:bgPr>
    </p:bg>
    <p:spTree>
      <p:nvGrpSpPr>
        <p:cNvPr id="1" name=""/>
        <p:cNvGrpSpPr/>
        <p:nvPr/>
      </p:nvGrpSpPr>
      <p:grpSpPr>
        <a:xfrm>
          <a:off x="0" y="0"/>
          <a:ext cx="0" cy="0"/>
          <a:chOff x="0" y="0"/>
          <a:chExt cx="0" cy="0"/>
        </a:xfrm>
      </p:grpSpPr>
      <p:sp>
        <p:nvSpPr>
          <p:cNvPr id="2" name="Object 1"/>
          <p:cNvSpPr/>
          <p:nvPr/>
        </p:nvSpPr>
        <p:spPr>
          <a:xfrm>
            <a:off x="6094476" y="95226"/>
            <a:ext cx="5999250" cy="6665833"/>
          </a:xfrm>
          <a:prstGeom prst="rect">
            <a:avLst/>
          </a:prstGeom>
          <a:solidFill>
            <a:srgbClr val="FFFFFF"/>
          </a:solidFill>
        </p:spPr>
        <p:txBody>
          <a:bodyPr/>
          <a:lstStyle/>
          <a:p>
            <a:endParaRPr lang="en-US">
              <a:latin typeface="+mj-lt"/>
            </a:endParaRPr>
          </a:p>
        </p:txBody>
      </p:sp>
      <p:pic>
        <p:nvPicPr>
          <p:cNvPr id="3" name="Object 2" descr="preencoded.png"/>
          <p:cNvPicPr>
            <a:picLocks noChangeAspect="1"/>
          </p:cNvPicPr>
          <p:nvPr/>
        </p:nvPicPr>
        <p:blipFill>
          <a:blip r:embed="rId3"/>
          <a:srcRect l="29943" r="10453"/>
          <a:stretch/>
        </p:blipFill>
        <p:spPr>
          <a:xfrm>
            <a:off x="6094476" y="95226"/>
            <a:ext cx="5999250" cy="6665833"/>
          </a:xfrm>
          <a:prstGeom prst="rect">
            <a:avLst/>
          </a:prstGeom>
        </p:spPr>
      </p:pic>
      <p:sp>
        <p:nvSpPr>
          <p:cNvPr id="5" name="Object 4"/>
          <p:cNvSpPr/>
          <p:nvPr/>
        </p:nvSpPr>
        <p:spPr>
          <a:xfrm>
            <a:off x="1017773" y="2338167"/>
            <a:ext cx="4022354" cy="2508153"/>
          </a:xfrm>
          <a:prstGeom prst="rect">
            <a:avLst/>
          </a:prstGeom>
          <a:noFill/>
        </p:spPr>
        <p:txBody>
          <a:bodyPr wrap="square" lIns="0" tIns="0" rIns="0" bIns="0" rtlCol="0" anchor="t"/>
          <a:lstStyle/>
          <a:p>
            <a:pPr algn="ctr">
              <a:lnSpc>
                <a:spcPts val="5651"/>
              </a:lnSpc>
              <a:spcBef>
                <a:spcPts val="1042"/>
              </a:spcBef>
              <a:buNone/>
            </a:pPr>
            <a:r>
              <a:rPr lang="en-US" sz="5400" kern="0" spc="53" dirty="0">
                <a:solidFill>
                  <a:srgbClr val="071023"/>
                </a:solidFill>
                <a:latin typeface="+mj-lt"/>
                <a:ea typeface="Poppins" pitchFamily="34" charset="-122"/>
                <a:cs typeface="Poppins" pitchFamily="34" charset="-120"/>
              </a:rPr>
              <a:t>Exploratory</a:t>
            </a:r>
          </a:p>
          <a:p>
            <a:pPr algn="ctr">
              <a:lnSpc>
                <a:spcPts val="5651"/>
              </a:lnSpc>
              <a:spcBef>
                <a:spcPts val="1042"/>
              </a:spcBef>
              <a:buNone/>
            </a:pPr>
            <a:r>
              <a:rPr lang="en-US" sz="5400" kern="0" spc="53" dirty="0">
                <a:solidFill>
                  <a:srgbClr val="071023"/>
                </a:solidFill>
                <a:latin typeface="+mj-lt"/>
                <a:cs typeface="Poppins" pitchFamily="34" charset="-120"/>
              </a:rPr>
              <a:t>Data Analysis</a:t>
            </a:r>
            <a:endParaRPr lang="en-US" sz="5400" dirty="0">
              <a:latin typeface="+mj-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88952" cy="85704"/>
          </a:xfrm>
          <a:prstGeom prst="rect">
            <a:avLst/>
          </a:prstGeom>
        </p:spPr>
      </p:pic>
      <p:sp>
        <p:nvSpPr>
          <p:cNvPr id="3" name="Object 2"/>
          <p:cNvSpPr/>
          <p:nvPr/>
        </p:nvSpPr>
        <p:spPr>
          <a:xfrm>
            <a:off x="0" y="402013"/>
            <a:ext cx="12188952" cy="478353"/>
          </a:xfrm>
          <a:prstGeom prst="rect">
            <a:avLst/>
          </a:prstGeom>
          <a:noFill/>
        </p:spPr>
        <p:txBody>
          <a:bodyPr wrap="square" lIns="0" tIns="0" rIns="0" bIns="0" rtlCol="0" anchor="t"/>
          <a:lstStyle/>
          <a:p>
            <a:pPr algn="ctr">
              <a:lnSpc>
                <a:spcPts val="3767"/>
              </a:lnSpc>
              <a:buNone/>
            </a:pPr>
            <a:r>
              <a:rPr lang="en-US" sz="3563" kern="0" spc="35" dirty="0">
                <a:solidFill>
                  <a:srgbClr val="071023"/>
                </a:solidFill>
                <a:latin typeface="Poppins" pitchFamily="34" charset="0"/>
                <a:ea typeface="Poppins" pitchFamily="34" charset="-122"/>
                <a:cs typeface="Poppins" pitchFamily="34" charset="-120"/>
              </a:rPr>
              <a:t>Demographics of Demand, Supply &amp; Premium</a:t>
            </a:r>
            <a:endParaRPr lang="en-US" dirty="0"/>
          </a:p>
        </p:txBody>
      </p:sp>
      <p:pic>
        <p:nvPicPr>
          <p:cNvPr id="4" name="Picture 3">
            <a:extLst>
              <a:ext uri="{FF2B5EF4-FFF2-40B4-BE49-F238E27FC236}">
                <a16:creationId xmlns:a16="http://schemas.microsoft.com/office/drawing/2014/main" id="{54F88D4C-1C55-3C82-B2D0-8D5F25CE3BF2}"/>
              </a:ext>
            </a:extLst>
          </p:cNvPr>
          <p:cNvPicPr>
            <a:picLocks noChangeAspect="1"/>
          </p:cNvPicPr>
          <p:nvPr/>
        </p:nvPicPr>
        <p:blipFill>
          <a:blip r:embed="rId5"/>
          <a:stretch>
            <a:fillRect/>
          </a:stretch>
        </p:blipFill>
        <p:spPr>
          <a:xfrm>
            <a:off x="0" y="1691882"/>
            <a:ext cx="6094476" cy="3553104"/>
          </a:xfrm>
          <a:prstGeom prst="rect">
            <a:avLst/>
          </a:prstGeom>
        </p:spPr>
      </p:pic>
      <p:pic>
        <p:nvPicPr>
          <p:cNvPr id="6" name="Picture 5">
            <a:extLst>
              <a:ext uri="{FF2B5EF4-FFF2-40B4-BE49-F238E27FC236}">
                <a16:creationId xmlns:a16="http://schemas.microsoft.com/office/drawing/2014/main" id="{C09ED2C0-DE38-5789-0DE3-836C9919D05E}"/>
              </a:ext>
            </a:extLst>
          </p:cNvPr>
          <p:cNvPicPr>
            <a:picLocks noChangeAspect="1"/>
          </p:cNvPicPr>
          <p:nvPr/>
        </p:nvPicPr>
        <p:blipFill>
          <a:blip r:embed="rId6"/>
          <a:stretch>
            <a:fillRect/>
          </a:stretch>
        </p:blipFill>
        <p:spPr>
          <a:xfrm>
            <a:off x="6094476" y="1691882"/>
            <a:ext cx="6073888" cy="3553104"/>
          </a:xfrm>
          <a:prstGeom prst="rect">
            <a:avLst/>
          </a:prstGeom>
        </p:spPr>
      </p:pic>
      <p:sp>
        <p:nvSpPr>
          <p:cNvPr id="7" name="TextBox 6">
            <a:extLst>
              <a:ext uri="{FF2B5EF4-FFF2-40B4-BE49-F238E27FC236}">
                <a16:creationId xmlns:a16="http://schemas.microsoft.com/office/drawing/2014/main" id="{14DF15A0-379C-025A-8FA7-B81186D0BBD9}"/>
              </a:ext>
            </a:extLst>
          </p:cNvPr>
          <p:cNvSpPr txBox="1"/>
          <p:nvPr/>
        </p:nvSpPr>
        <p:spPr>
          <a:xfrm>
            <a:off x="1578163" y="1927213"/>
            <a:ext cx="1475588" cy="338554"/>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p:spPr>
        <p:txBody>
          <a:bodyPr wrap="square" rtlCol="0">
            <a:spAutoFit/>
          </a:bodyPr>
          <a:lstStyle>
            <a:defPPr>
              <a:defRPr lang="en-US"/>
            </a:defPPr>
            <a:lvl1pPr>
              <a:defRPr sz="1600">
                <a:latin typeface="+mj-lt"/>
              </a:defRPr>
            </a:lvl1pPr>
          </a:lstStyle>
          <a:p>
            <a:r>
              <a:rPr lang="en-US" dirty="0"/>
              <a:t>High Premium</a:t>
            </a:r>
          </a:p>
        </p:txBody>
      </p:sp>
      <p:sp>
        <p:nvSpPr>
          <p:cNvPr id="8" name="Right Arrow 7">
            <a:extLst>
              <a:ext uri="{FF2B5EF4-FFF2-40B4-BE49-F238E27FC236}">
                <a16:creationId xmlns:a16="http://schemas.microsoft.com/office/drawing/2014/main" id="{1EEB02FB-22A5-527F-CDEF-CFE76942F615}"/>
              </a:ext>
            </a:extLst>
          </p:cNvPr>
          <p:cNvSpPr/>
          <p:nvPr/>
        </p:nvSpPr>
        <p:spPr>
          <a:xfrm rot="14008060">
            <a:off x="1670721" y="2304436"/>
            <a:ext cx="337054" cy="3019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6AC6C7-33D7-4BDA-788A-CC071C78C683}"/>
              </a:ext>
            </a:extLst>
          </p:cNvPr>
          <p:cNvSpPr txBox="1"/>
          <p:nvPr/>
        </p:nvSpPr>
        <p:spPr>
          <a:xfrm>
            <a:off x="1457727" y="3822241"/>
            <a:ext cx="1237635" cy="338554"/>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p:spPr>
        <p:txBody>
          <a:bodyPr wrap="square" rtlCol="0">
            <a:spAutoFit/>
          </a:bodyPr>
          <a:lstStyle>
            <a:defPPr>
              <a:defRPr lang="en-US"/>
            </a:defPPr>
            <a:lvl1pPr>
              <a:defRPr sz="1600">
                <a:latin typeface="+mj-lt"/>
              </a:defRPr>
            </a:lvl1pPr>
          </a:lstStyle>
          <a:p>
            <a:r>
              <a:rPr lang="en-US" dirty="0"/>
              <a:t>Low Supply</a:t>
            </a:r>
          </a:p>
        </p:txBody>
      </p:sp>
      <p:sp>
        <p:nvSpPr>
          <p:cNvPr id="10" name="Right Arrow 9">
            <a:extLst>
              <a:ext uri="{FF2B5EF4-FFF2-40B4-BE49-F238E27FC236}">
                <a16:creationId xmlns:a16="http://schemas.microsoft.com/office/drawing/2014/main" id="{8E4D8C66-2C91-5093-27FA-A2C6AF9877B0}"/>
              </a:ext>
            </a:extLst>
          </p:cNvPr>
          <p:cNvSpPr/>
          <p:nvPr/>
        </p:nvSpPr>
        <p:spPr>
          <a:xfrm rot="7574412">
            <a:off x="1514713" y="4207273"/>
            <a:ext cx="337054" cy="3019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8BEE797-05FF-0F8A-06C7-BD6970775C06}"/>
              </a:ext>
            </a:extLst>
          </p:cNvPr>
          <p:cNvSpPr txBox="1"/>
          <p:nvPr/>
        </p:nvSpPr>
        <p:spPr>
          <a:xfrm>
            <a:off x="3278272" y="3124043"/>
            <a:ext cx="1295842" cy="338554"/>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p:spPr>
        <p:txBody>
          <a:bodyPr wrap="square" rtlCol="0">
            <a:spAutoFit/>
          </a:bodyPr>
          <a:lstStyle>
            <a:defPPr>
              <a:defRPr lang="en-US"/>
            </a:defPPr>
            <a:lvl1pPr>
              <a:defRPr sz="2000">
                <a:solidFill>
                  <a:srgbClr val="FF0000"/>
                </a:solidFill>
              </a:defRPr>
            </a:lvl1pPr>
          </a:lstStyle>
          <a:p>
            <a:r>
              <a:rPr lang="en-US" sz="1600" dirty="0">
                <a:solidFill>
                  <a:schemeClr val="tx1"/>
                </a:solidFill>
                <a:latin typeface="+mj-lt"/>
              </a:rPr>
              <a:t>High Supply</a:t>
            </a:r>
          </a:p>
        </p:txBody>
      </p:sp>
      <p:sp>
        <p:nvSpPr>
          <p:cNvPr id="17" name="Right Arrow 16">
            <a:extLst>
              <a:ext uri="{FF2B5EF4-FFF2-40B4-BE49-F238E27FC236}">
                <a16:creationId xmlns:a16="http://schemas.microsoft.com/office/drawing/2014/main" id="{A75CB55B-B438-F347-2958-C64921AAE8EF}"/>
              </a:ext>
            </a:extLst>
          </p:cNvPr>
          <p:cNvSpPr/>
          <p:nvPr/>
        </p:nvSpPr>
        <p:spPr>
          <a:xfrm rot="13727186">
            <a:off x="3240173" y="3485791"/>
            <a:ext cx="337054" cy="301925"/>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9AD006B-D1C4-A63E-AF70-6171EF730D28}"/>
              </a:ext>
            </a:extLst>
          </p:cNvPr>
          <p:cNvSpPr txBox="1"/>
          <p:nvPr/>
        </p:nvSpPr>
        <p:spPr>
          <a:xfrm>
            <a:off x="3596776" y="4073674"/>
            <a:ext cx="1441050" cy="338554"/>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p:spPr>
        <p:txBody>
          <a:bodyPr wrap="square" rtlCol="0">
            <a:spAutoFit/>
          </a:bodyPr>
          <a:lstStyle>
            <a:defPPr>
              <a:defRPr lang="en-US"/>
            </a:defPPr>
            <a:lvl1pPr>
              <a:defRPr sz="1600">
                <a:latin typeface="+mj-lt"/>
              </a:defRPr>
            </a:lvl1pPr>
          </a:lstStyle>
          <a:p>
            <a:r>
              <a:rPr lang="en-US" dirty="0"/>
              <a:t>Low Premium</a:t>
            </a:r>
          </a:p>
        </p:txBody>
      </p:sp>
      <p:sp>
        <p:nvSpPr>
          <p:cNvPr id="19" name="Right Arrow 18">
            <a:extLst>
              <a:ext uri="{FF2B5EF4-FFF2-40B4-BE49-F238E27FC236}">
                <a16:creationId xmlns:a16="http://schemas.microsoft.com/office/drawing/2014/main" id="{673A4BD2-602F-DCB4-FAD1-0ABCB1A451DB}"/>
              </a:ext>
            </a:extLst>
          </p:cNvPr>
          <p:cNvSpPr/>
          <p:nvPr/>
        </p:nvSpPr>
        <p:spPr>
          <a:xfrm rot="7584841">
            <a:off x="3263883" y="4009833"/>
            <a:ext cx="337054" cy="301925"/>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E50F9149-578B-94F7-8598-CF7BF09AB1DB}"/>
              </a:ext>
            </a:extLst>
          </p:cNvPr>
          <p:cNvSpPr txBox="1"/>
          <p:nvPr/>
        </p:nvSpPr>
        <p:spPr>
          <a:xfrm>
            <a:off x="7304846" y="2463353"/>
            <a:ext cx="1475588" cy="338554"/>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p:spPr>
        <p:txBody>
          <a:bodyPr wrap="square" rtlCol="0">
            <a:spAutoFit/>
          </a:bodyPr>
          <a:lstStyle>
            <a:defPPr>
              <a:defRPr lang="en-US"/>
            </a:defPPr>
            <a:lvl1pPr>
              <a:defRPr sz="1600">
                <a:latin typeface="+mj-lt"/>
              </a:defRPr>
            </a:lvl1pPr>
          </a:lstStyle>
          <a:p>
            <a:r>
              <a:rPr lang="en-US" dirty="0"/>
              <a:t>High Premium</a:t>
            </a:r>
          </a:p>
        </p:txBody>
      </p:sp>
      <p:sp>
        <p:nvSpPr>
          <p:cNvPr id="26" name="Right Arrow 25">
            <a:extLst>
              <a:ext uri="{FF2B5EF4-FFF2-40B4-BE49-F238E27FC236}">
                <a16:creationId xmlns:a16="http://schemas.microsoft.com/office/drawing/2014/main" id="{72198916-4EA3-C08F-4483-FCA957FC2876}"/>
              </a:ext>
            </a:extLst>
          </p:cNvPr>
          <p:cNvSpPr/>
          <p:nvPr/>
        </p:nvSpPr>
        <p:spPr>
          <a:xfrm rot="14008060">
            <a:off x="7764592" y="2844716"/>
            <a:ext cx="337054" cy="3019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D0F7B04-4B40-B928-A17E-B6E57A952CE3}"/>
              </a:ext>
            </a:extLst>
          </p:cNvPr>
          <p:cNvSpPr txBox="1"/>
          <p:nvPr/>
        </p:nvSpPr>
        <p:spPr>
          <a:xfrm>
            <a:off x="7535924" y="4069531"/>
            <a:ext cx="1237635" cy="338554"/>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p:spPr>
        <p:txBody>
          <a:bodyPr wrap="square" rtlCol="0">
            <a:spAutoFit/>
          </a:bodyPr>
          <a:lstStyle>
            <a:defPPr>
              <a:defRPr lang="en-US"/>
            </a:defPPr>
            <a:lvl1pPr>
              <a:defRPr sz="1600">
                <a:latin typeface="+mj-lt"/>
              </a:defRPr>
            </a:lvl1pPr>
          </a:lstStyle>
          <a:p>
            <a:r>
              <a:rPr lang="en-US" dirty="0"/>
              <a:t>Low Supply</a:t>
            </a:r>
          </a:p>
        </p:txBody>
      </p:sp>
      <p:sp>
        <p:nvSpPr>
          <p:cNvPr id="28" name="Right Arrow 27">
            <a:extLst>
              <a:ext uri="{FF2B5EF4-FFF2-40B4-BE49-F238E27FC236}">
                <a16:creationId xmlns:a16="http://schemas.microsoft.com/office/drawing/2014/main" id="{1C4A5FFE-7D19-D8E0-F3B7-0FA8EF0B9905}"/>
              </a:ext>
            </a:extLst>
          </p:cNvPr>
          <p:cNvSpPr/>
          <p:nvPr/>
        </p:nvSpPr>
        <p:spPr>
          <a:xfrm rot="7574412">
            <a:off x="7592910" y="4454563"/>
            <a:ext cx="337054" cy="3019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48CAF92-5AE3-3E46-A168-7F41D7C7D0E1}"/>
              </a:ext>
            </a:extLst>
          </p:cNvPr>
          <p:cNvSpPr txBox="1"/>
          <p:nvPr/>
        </p:nvSpPr>
        <p:spPr>
          <a:xfrm>
            <a:off x="9547270" y="3389666"/>
            <a:ext cx="1295842" cy="338554"/>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p:spPr>
        <p:txBody>
          <a:bodyPr wrap="square" rtlCol="0">
            <a:spAutoFit/>
          </a:bodyPr>
          <a:lstStyle>
            <a:defPPr>
              <a:defRPr lang="en-US"/>
            </a:defPPr>
            <a:lvl1pPr>
              <a:defRPr sz="2000">
                <a:solidFill>
                  <a:srgbClr val="FF0000"/>
                </a:solidFill>
              </a:defRPr>
            </a:lvl1pPr>
          </a:lstStyle>
          <a:p>
            <a:r>
              <a:rPr lang="en-US" sz="1600" dirty="0">
                <a:solidFill>
                  <a:schemeClr val="tx1"/>
                </a:solidFill>
                <a:latin typeface="+mj-lt"/>
              </a:rPr>
              <a:t>High Supply</a:t>
            </a:r>
          </a:p>
        </p:txBody>
      </p:sp>
      <p:sp>
        <p:nvSpPr>
          <p:cNvPr id="30" name="Right Arrow 29">
            <a:extLst>
              <a:ext uri="{FF2B5EF4-FFF2-40B4-BE49-F238E27FC236}">
                <a16:creationId xmlns:a16="http://schemas.microsoft.com/office/drawing/2014/main" id="{C431C4B4-58A0-B1EF-03D0-BF363A687F90}"/>
              </a:ext>
            </a:extLst>
          </p:cNvPr>
          <p:cNvSpPr/>
          <p:nvPr/>
        </p:nvSpPr>
        <p:spPr>
          <a:xfrm rot="13727186">
            <a:off x="9408117" y="3755863"/>
            <a:ext cx="337054" cy="301925"/>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99C852D-DF32-CB21-C97C-33646BF95E26}"/>
              </a:ext>
            </a:extLst>
          </p:cNvPr>
          <p:cNvSpPr txBox="1"/>
          <p:nvPr/>
        </p:nvSpPr>
        <p:spPr>
          <a:xfrm>
            <a:off x="9845210" y="4318681"/>
            <a:ext cx="1441050" cy="338554"/>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p:spPr>
        <p:txBody>
          <a:bodyPr wrap="square" rtlCol="0">
            <a:spAutoFit/>
          </a:bodyPr>
          <a:lstStyle>
            <a:defPPr>
              <a:defRPr lang="en-US"/>
            </a:defPPr>
            <a:lvl1pPr>
              <a:defRPr sz="1600">
                <a:latin typeface="+mj-lt"/>
              </a:defRPr>
            </a:lvl1pPr>
          </a:lstStyle>
          <a:p>
            <a:r>
              <a:rPr lang="en-US" dirty="0"/>
              <a:t>Low Premium</a:t>
            </a:r>
          </a:p>
        </p:txBody>
      </p:sp>
      <p:sp>
        <p:nvSpPr>
          <p:cNvPr id="32" name="Right Arrow 31">
            <a:extLst>
              <a:ext uri="{FF2B5EF4-FFF2-40B4-BE49-F238E27FC236}">
                <a16:creationId xmlns:a16="http://schemas.microsoft.com/office/drawing/2014/main" id="{EB6FABE8-8B65-8EF3-3852-410E717C198A}"/>
              </a:ext>
            </a:extLst>
          </p:cNvPr>
          <p:cNvSpPr/>
          <p:nvPr/>
        </p:nvSpPr>
        <p:spPr>
          <a:xfrm rot="7584841">
            <a:off x="9440155" y="4252802"/>
            <a:ext cx="337054" cy="301925"/>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150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linds(horizontal)">
                                      <p:cBhvr>
                                        <p:cTn id="19" dur="500"/>
                                        <p:tgtEl>
                                          <p:spTgt spid="2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linds(horizontal)">
                                      <p:cBhvr>
                                        <p:cTn id="22" dur="500"/>
                                        <p:tgtEl>
                                          <p:spTgt spid="2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linds(horizontal)">
                                      <p:cBhvr>
                                        <p:cTn id="25" dur="500"/>
                                        <p:tgtEl>
                                          <p:spTgt spid="27"/>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blinds(horizontal)">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checkerboard(across)">
                                      <p:cBhvr>
                                        <p:cTn id="33" dur="500"/>
                                        <p:tgtEl>
                                          <p:spTgt spid="16"/>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checkerboard(across)">
                                      <p:cBhvr>
                                        <p:cTn id="36" dur="500"/>
                                        <p:tgtEl>
                                          <p:spTgt spid="17"/>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checkerboard(across)">
                                      <p:cBhvr>
                                        <p:cTn id="39" dur="500"/>
                                        <p:tgtEl>
                                          <p:spTgt spid="18"/>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checkerboard(across)">
                                      <p:cBhvr>
                                        <p:cTn id="42" dur="500"/>
                                        <p:tgtEl>
                                          <p:spTgt spid="19"/>
                                        </p:tgtEl>
                                      </p:cBhvr>
                                    </p:animEffect>
                                  </p:childTnLst>
                                </p:cTn>
                              </p:par>
                              <p:par>
                                <p:cTn id="43" presetID="5" presetClass="entr" presetSubtype="1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checkerboard(across)">
                                      <p:cBhvr>
                                        <p:cTn id="45" dur="500"/>
                                        <p:tgtEl>
                                          <p:spTgt spid="29"/>
                                        </p:tgtEl>
                                      </p:cBhvr>
                                    </p:animEffect>
                                  </p:childTnLst>
                                </p:cTn>
                              </p:par>
                              <p:par>
                                <p:cTn id="46" presetID="5" presetClass="entr" presetSubtype="1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checkerboard(across)">
                                      <p:cBhvr>
                                        <p:cTn id="48" dur="500"/>
                                        <p:tgtEl>
                                          <p:spTgt spid="30"/>
                                        </p:tgtEl>
                                      </p:cBhvr>
                                    </p:animEffect>
                                  </p:childTnLst>
                                </p:cTn>
                              </p:par>
                              <p:par>
                                <p:cTn id="49" presetID="5" presetClass="entr" presetSubtype="1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checkerboard(across)">
                                      <p:cBhvr>
                                        <p:cTn id="51" dur="500"/>
                                        <p:tgtEl>
                                          <p:spTgt spid="31"/>
                                        </p:tgtEl>
                                      </p:cBhvr>
                                    </p:animEffect>
                                  </p:childTnLst>
                                </p:cTn>
                              </p:par>
                              <p:par>
                                <p:cTn id="52" presetID="5" presetClass="entr" presetSubtype="1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checkerboard(across)">
                                      <p:cBhvr>
                                        <p:cTn id="5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6" grpId="0" animBg="1"/>
      <p:bldP spid="17" grpId="0" animBg="1"/>
      <p:bldP spid="18" grpId="0" animBg="1"/>
      <p:bldP spid="19"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Question mark symbol">
            <a:extLst>
              <a:ext uri="{FF2B5EF4-FFF2-40B4-BE49-F238E27FC236}">
                <a16:creationId xmlns:a16="http://schemas.microsoft.com/office/drawing/2014/main" id="{800EC10A-BAB0-68BD-1EA7-72C94165DDC1}"/>
              </a:ext>
            </a:extLst>
          </p:cNvPr>
          <p:cNvPicPr>
            <a:picLocks noChangeAspect="1"/>
          </p:cNvPicPr>
          <p:nvPr/>
        </p:nvPicPr>
        <p:blipFill>
          <a:blip r:embed="rId3"/>
          <a:srcRect l="16834" r="16878"/>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3" name="Freeform: Shape 12">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bject 4"/>
          <p:cNvSpPr/>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100" spc="35" dirty="0">
                <a:latin typeface="+mj-lt"/>
                <a:ea typeface="+mj-ea"/>
                <a:cs typeface="+mj-cs"/>
              </a:rPr>
              <a:t>Any correlations between quota (supply) and COE premium?</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6921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2878</TotalTime>
  <Words>588</Words>
  <Application>Microsoft Macintosh PowerPoint</Application>
  <PresentationFormat>Widescreen</PresentationFormat>
  <Paragraphs>124</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Poppins</vt:lpstr>
      <vt:lpstr>Wingdings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Period to Purchase a Car in Singapore Insights &amp; Recommendations</dc:title>
  <dc:subject>Best Period to Purchase a Car in Singapore Insights &amp; Recommendations</dc:subject>
  <dc:creator>nrcgbobfgl@promail.edu.pl</dc:creator>
  <cp:lastModifiedBy>L Low</cp:lastModifiedBy>
  <cp:revision>57</cp:revision>
  <dcterms:created xsi:type="dcterms:W3CDTF">2024-08-19T06:45:29Z</dcterms:created>
  <dcterms:modified xsi:type="dcterms:W3CDTF">2025-02-28T06:12:31Z</dcterms:modified>
</cp:coreProperties>
</file>